
<file path=[Content_Types].xml><?xml version="1.0" encoding="utf-8"?>
<Types xmlns="http://schemas.openxmlformats.org/package/2006/content-types">
  <Override PartName="/ppt/diagrams/drawing1.xml" ContentType="application/vnd.ms-office.drawingml.diagramDrawing+xml"/>
  <Override PartName="/ppt/notesSlides/notesSlide24.xml" ContentType="application/vnd.openxmlformats-officedocument.presentationml.notesSlide+xml"/>
  <Override PartName="/ppt/slides/slide14.xml" ContentType="application/vnd.openxmlformats-officedocument.presentationml.slide+xml"/>
  <Override PartName="/ppt/slideMasters/slideMaster2.xml" ContentType="application/vnd.openxmlformats-officedocument.presentationml.slideMaster+xml"/>
  <Override PartName="/ppt/notesSlides/notesSlide16.xml" ContentType="application/vnd.openxmlformats-officedocument.presentationml.notesSlide+xml"/>
  <Default Extension="rels" ContentType="application/vnd.openxmlformats-package.relationships+xml"/>
  <Default Extension="xml" ContentType="application/xml"/>
  <Override PartName="/ppt/tableStyles.xml" ContentType="application/vnd.openxmlformats-officedocument.presentationml.tableStyles+xml"/>
  <Override PartName="/ppt/diagrams/colors1.xml" ContentType="application/vnd.openxmlformats-officedocument.drawingml.diagramColor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diagrams/layout1.xml" ContentType="application/vnd.openxmlformats-officedocument.drawingml.diagramLayout+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slideLayouts/slideLayout15.xml" ContentType="application/vnd.openxmlformats-officedocument.presentationml.slideLayout+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slideLayouts/slideLayout14.xml" ContentType="application/vnd.openxmlformats-officedocument.presentationml.slideLayout+xml"/>
  <Override PartName="/ppt/notesSlides/notesSlide28.xml" ContentType="application/vnd.openxmlformats-officedocument.presentationml.notes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Layouts/slideLayout13.xml" ContentType="application/vnd.openxmlformats-officedocument.presentationml.slideLayout+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diagrams/data1.xml" ContentType="application/vnd.openxmlformats-officedocument.drawingml.diagramData+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diagrams/quickStyle1.xml" ContentType="application/vnd.openxmlformats-officedocument.drawingml.diagramStyl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charts/chart1.xml" ContentType="application/vnd.openxmlformats-officedocument.drawingml.chart+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notesSlides/notesSlide26.xml" ContentType="application/vnd.openxmlformats-officedocument.presentationml.notes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commentAuthors.xml" ContentType="application/vnd.openxmlformats-officedocument.presentationml.commentAuthors+xml"/>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Default Extension="wdp" ContentType="image/vnd.ms-photo"/>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Default Extension="gif" ContentType="image/gif"/>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 id="2147483649" r:id="rId2"/>
  </p:sldMasterIdLst>
  <p:notesMasterIdLst>
    <p:notesMasterId r:id="rId36"/>
  </p:notesMasterIdLst>
  <p:sldIdLst>
    <p:sldId id="256" r:id="rId3"/>
    <p:sldId id="291" r:id="rId4"/>
    <p:sldId id="264" r:id="rId5"/>
    <p:sldId id="265" r:id="rId6"/>
    <p:sldId id="266" r:id="rId7"/>
    <p:sldId id="267" r:id="rId8"/>
    <p:sldId id="268" r:id="rId9"/>
    <p:sldId id="269" r:id="rId10"/>
    <p:sldId id="257" r:id="rId11"/>
    <p:sldId id="285" r:id="rId12"/>
    <p:sldId id="270" r:id="rId13"/>
    <p:sldId id="271" r:id="rId14"/>
    <p:sldId id="260" r:id="rId15"/>
    <p:sldId id="272" r:id="rId16"/>
    <p:sldId id="273" r:id="rId17"/>
    <p:sldId id="274" r:id="rId18"/>
    <p:sldId id="275" r:id="rId19"/>
    <p:sldId id="288" r:id="rId20"/>
    <p:sldId id="277" r:id="rId21"/>
    <p:sldId id="289" r:id="rId22"/>
    <p:sldId id="279" r:id="rId23"/>
    <p:sldId id="280" r:id="rId24"/>
    <p:sldId id="281" r:id="rId25"/>
    <p:sldId id="290" r:id="rId26"/>
    <p:sldId id="282" r:id="rId27"/>
    <p:sldId id="283" r:id="rId28"/>
    <p:sldId id="284" r:id="rId29"/>
    <p:sldId id="286" r:id="rId30"/>
    <p:sldId id="293" r:id="rId31"/>
    <p:sldId id="296" r:id="rId32"/>
    <p:sldId id="294" r:id="rId33"/>
    <p:sldId id="295" r:id="rId34"/>
    <p:sldId id="287" r:id="rId35"/>
  </p:sldIdLst>
  <p:sldSz cx="24384000" cy="13716000"/>
  <p:notesSz cx="6858000" cy="9236075"/>
  <p:defaultTextStyle>
    <a:defPPr>
      <a:defRPr lang="en-US"/>
    </a:defPPr>
    <a:lvl1pPr algn="l" rtl="0" fontAlgn="base">
      <a:spcBef>
        <a:spcPct val="0"/>
      </a:spcBef>
      <a:spcAft>
        <a:spcPct val="0"/>
      </a:spcAft>
      <a:defRPr sz="1200" kern="1200">
        <a:solidFill>
          <a:srgbClr val="000000"/>
        </a:solidFill>
        <a:latin typeface="Gill Sans" charset="0"/>
        <a:ea typeface="ヒラギノ角ゴ ProN W3" charset="-128"/>
        <a:cs typeface="+mn-cs"/>
        <a:sym typeface="Gill Sans" charset="0"/>
      </a:defRPr>
    </a:lvl1pPr>
    <a:lvl2pPr marL="457200" algn="l" rtl="0" fontAlgn="base">
      <a:spcBef>
        <a:spcPct val="0"/>
      </a:spcBef>
      <a:spcAft>
        <a:spcPct val="0"/>
      </a:spcAft>
      <a:defRPr sz="1200" kern="1200">
        <a:solidFill>
          <a:srgbClr val="000000"/>
        </a:solidFill>
        <a:latin typeface="Gill Sans" charset="0"/>
        <a:ea typeface="ヒラギノ角ゴ ProN W3" charset="-128"/>
        <a:cs typeface="+mn-cs"/>
        <a:sym typeface="Gill Sans" charset="0"/>
      </a:defRPr>
    </a:lvl2pPr>
    <a:lvl3pPr marL="914400" algn="l" rtl="0" fontAlgn="base">
      <a:spcBef>
        <a:spcPct val="0"/>
      </a:spcBef>
      <a:spcAft>
        <a:spcPct val="0"/>
      </a:spcAft>
      <a:defRPr sz="1200" kern="1200">
        <a:solidFill>
          <a:srgbClr val="000000"/>
        </a:solidFill>
        <a:latin typeface="Gill Sans" charset="0"/>
        <a:ea typeface="ヒラギノ角ゴ ProN W3" charset="-128"/>
        <a:cs typeface="+mn-cs"/>
        <a:sym typeface="Gill Sans" charset="0"/>
      </a:defRPr>
    </a:lvl3pPr>
    <a:lvl4pPr marL="1371600" algn="l" rtl="0" fontAlgn="base">
      <a:spcBef>
        <a:spcPct val="0"/>
      </a:spcBef>
      <a:spcAft>
        <a:spcPct val="0"/>
      </a:spcAft>
      <a:defRPr sz="1200" kern="1200">
        <a:solidFill>
          <a:srgbClr val="000000"/>
        </a:solidFill>
        <a:latin typeface="Gill Sans" charset="0"/>
        <a:ea typeface="ヒラギノ角ゴ ProN W3" charset="-128"/>
        <a:cs typeface="+mn-cs"/>
        <a:sym typeface="Gill Sans" charset="0"/>
      </a:defRPr>
    </a:lvl4pPr>
    <a:lvl5pPr marL="1828800" algn="l" rtl="0" fontAlgn="base">
      <a:spcBef>
        <a:spcPct val="0"/>
      </a:spcBef>
      <a:spcAft>
        <a:spcPct val="0"/>
      </a:spcAft>
      <a:defRPr sz="1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1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1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1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1200" kern="1200">
        <a:solidFill>
          <a:srgbClr val="000000"/>
        </a:solidFill>
        <a:latin typeface="Gill Sans" charset="0"/>
        <a:ea typeface="ヒラギノ角ゴ ProN W3" charset="-128"/>
        <a:cs typeface="+mn-cs"/>
        <a:sym typeface="Gill Sans" charset="0"/>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Beran, David" initials="BD" lastIdx="0"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srgbClr val="FF0000"/>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53369A"/>
    <a:srgbClr val="482F85"/>
    <a:srgbClr val="00A7E2"/>
    <a:srgbClr val="FF5050"/>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3327" autoAdjust="0"/>
    <p:restoredTop sz="71936" autoAdjust="0"/>
  </p:normalViewPr>
  <p:slideViewPr>
    <p:cSldViewPr>
      <p:cViewPr varScale="1">
        <p:scale>
          <a:sx n="53" d="100"/>
          <a:sy n="53" d="100"/>
        </p:scale>
        <p:origin x="-872" y="-128"/>
      </p:cViewPr>
      <p:guideLst>
        <p:guide orient="horz" pos="4320"/>
        <p:guide pos="7680"/>
      </p:guideLst>
    </p:cSldViewPr>
  </p:slideViewPr>
  <p:outlineViewPr>
    <p:cViewPr>
      <p:scale>
        <a:sx n="33" d="100"/>
        <a:sy n="33" d="100"/>
      </p:scale>
      <p:origin x="0" y="2826"/>
    </p:cViewPr>
  </p:outlineViewPr>
  <p:notesTextViewPr>
    <p:cViewPr>
      <p:scale>
        <a:sx n="100" d="100"/>
        <a:sy n="100" d="100"/>
      </p:scale>
      <p:origin x="0" y="0"/>
    </p:cViewPr>
  </p:notesTextViewPr>
  <p:sorterViewPr>
    <p:cViewPr>
      <p:scale>
        <a:sx n="100" d="100"/>
        <a:sy n="100" d="100"/>
      </p:scale>
      <p:origin x="0" y="11064"/>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notesMaster" Target="notesMasters/notes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printerSettings" Target="printerSettings/printerSettings1.bin"/><Relationship Id="rId38" Type="http://schemas.openxmlformats.org/officeDocument/2006/relationships/commentAuthors" Target="commentAuthors.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beran\Desktop\Kevin%20Steele%20-%20SuperBowl%20Traffic.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26"/>
  <c:chart>
    <c:autoTitleDeleted val="1"/>
    <c:plotArea>
      <c:layout/>
      <c:lineChart>
        <c:grouping val="standard"/>
        <c:ser>
          <c:idx val="0"/>
          <c:order val="0"/>
          <c:tx>
            <c:strRef>
              <c:f>'SB Results'!$C$2</c:f>
              <c:strCache>
                <c:ptCount val="1"/>
                <c:pt idx="0">
                  <c:v>Home Page Hits/10 sec.</c:v>
                </c:pt>
              </c:strCache>
            </c:strRef>
          </c:tx>
          <c:spPr>
            <a:ln w="254000">
              <a:solidFill>
                <a:srgbClr val="FF0000"/>
              </a:solidFill>
            </a:ln>
            <a:effectLst>
              <a:outerShdw blurRad="203200" dist="50800" dir="2700000" algn="tl" rotWithShape="0">
                <a:prstClr val="black">
                  <a:alpha val="48000"/>
                </a:prstClr>
              </a:outerShdw>
            </a:effectLst>
          </c:spPr>
          <c:marker>
            <c:symbol val="none"/>
          </c:marker>
          <c:cat>
            <c:numRef>
              <c:f>'SB Results'!$B$3:$B$86</c:f>
              <c:numCache>
                <c:formatCode>General</c:formatCode>
                <c:ptCount val="84"/>
              </c:numCache>
            </c:numRef>
          </c:cat>
          <c:val>
            <c:numRef>
              <c:f>'SB Results'!$C$3:$C$86</c:f>
              <c:numCache>
                <c:formatCode>General</c:formatCode>
                <c:ptCount val="84"/>
                <c:pt idx="0">
                  <c:v>142.0</c:v>
                </c:pt>
                <c:pt idx="1">
                  <c:v>137.0</c:v>
                </c:pt>
                <c:pt idx="2">
                  <c:v>128.0</c:v>
                </c:pt>
                <c:pt idx="3">
                  <c:v>130.0</c:v>
                </c:pt>
                <c:pt idx="4">
                  <c:v>108.0</c:v>
                </c:pt>
                <c:pt idx="5">
                  <c:v>129.0</c:v>
                </c:pt>
                <c:pt idx="6">
                  <c:v>81.0</c:v>
                </c:pt>
                <c:pt idx="7">
                  <c:v>135.0</c:v>
                </c:pt>
                <c:pt idx="8">
                  <c:v>141.0</c:v>
                </c:pt>
                <c:pt idx="9">
                  <c:v>145.0</c:v>
                </c:pt>
                <c:pt idx="10">
                  <c:v>148.0</c:v>
                </c:pt>
                <c:pt idx="11">
                  <c:v>689.0</c:v>
                </c:pt>
                <c:pt idx="12">
                  <c:v>1356.0</c:v>
                </c:pt>
                <c:pt idx="13">
                  <c:v>3037.0</c:v>
                </c:pt>
                <c:pt idx="14">
                  <c:v>4162.0</c:v>
                </c:pt>
                <c:pt idx="15">
                  <c:v>3891.0</c:v>
                </c:pt>
                <c:pt idx="16">
                  <c:v>3409.0</c:v>
                </c:pt>
                <c:pt idx="17">
                  <c:v>2892.0</c:v>
                </c:pt>
                <c:pt idx="18">
                  <c:v>2166.0</c:v>
                </c:pt>
                <c:pt idx="19">
                  <c:v>2075.0</c:v>
                </c:pt>
                <c:pt idx="20">
                  <c:v>1814.0</c:v>
                </c:pt>
                <c:pt idx="21">
                  <c:v>1783.0</c:v>
                </c:pt>
                <c:pt idx="22">
                  <c:v>1934.0</c:v>
                </c:pt>
                <c:pt idx="23">
                  <c:v>1669.0</c:v>
                </c:pt>
                <c:pt idx="24">
                  <c:v>1484.0</c:v>
                </c:pt>
                <c:pt idx="25">
                  <c:v>1429.0</c:v>
                </c:pt>
                <c:pt idx="26">
                  <c:v>1249.0</c:v>
                </c:pt>
                <c:pt idx="27">
                  <c:v>1134.0</c:v>
                </c:pt>
                <c:pt idx="28">
                  <c:v>1075.0</c:v>
                </c:pt>
                <c:pt idx="29">
                  <c:v>1114.0</c:v>
                </c:pt>
                <c:pt idx="30">
                  <c:v>1020.0</c:v>
                </c:pt>
                <c:pt idx="31">
                  <c:v>880.0</c:v>
                </c:pt>
                <c:pt idx="32">
                  <c:v>851.0</c:v>
                </c:pt>
                <c:pt idx="33">
                  <c:v>842.0</c:v>
                </c:pt>
                <c:pt idx="34">
                  <c:v>815.0</c:v>
                </c:pt>
                <c:pt idx="35">
                  <c:v>795.0</c:v>
                </c:pt>
                <c:pt idx="36">
                  <c:v>769.0</c:v>
                </c:pt>
                <c:pt idx="37">
                  <c:v>740.0</c:v>
                </c:pt>
                <c:pt idx="38">
                  <c:v>687.0</c:v>
                </c:pt>
                <c:pt idx="39">
                  <c:v>760.0</c:v>
                </c:pt>
                <c:pt idx="40">
                  <c:v>637.0</c:v>
                </c:pt>
                <c:pt idx="41">
                  <c:v>512.0</c:v>
                </c:pt>
                <c:pt idx="42">
                  <c:v>488.0</c:v>
                </c:pt>
                <c:pt idx="43">
                  <c:v>587.0</c:v>
                </c:pt>
                <c:pt idx="44">
                  <c:v>543.0</c:v>
                </c:pt>
                <c:pt idx="45">
                  <c:v>534.0</c:v>
                </c:pt>
                <c:pt idx="46">
                  <c:v>508.0</c:v>
                </c:pt>
                <c:pt idx="47">
                  <c:v>409.0</c:v>
                </c:pt>
                <c:pt idx="48">
                  <c:v>479.0</c:v>
                </c:pt>
                <c:pt idx="49">
                  <c:v>503.0</c:v>
                </c:pt>
                <c:pt idx="50">
                  <c:v>469.0</c:v>
                </c:pt>
                <c:pt idx="51">
                  <c:v>463.0</c:v>
                </c:pt>
                <c:pt idx="52">
                  <c:v>463.0</c:v>
                </c:pt>
                <c:pt idx="53">
                  <c:v>422.0</c:v>
                </c:pt>
                <c:pt idx="54">
                  <c:v>393.0</c:v>
                </c:pt>
                <c:pt idx="55">
                  <c:v>415.0</c:v>
                </c:pt>
                <c:pt idx="56">
                  <c:v>425.0</c:v>
                </c:pt>
                <c:pt idx="57">
                  <c:v>311.0</c:v>
                </c:pt>
                <c:pt idx="58">
                  <c:v>326.0</c:v>
                </c:pt>
                <c:pt idx="59">
                  <c:v>441.0</c:v>
                </c:pt>
                <c:pt idx="60">
                  <c:v>383.0</c:v>
                </c:pt>
                <c:pt idx="61">
                  <c:v>411.0</c:v>
                </c:pt>
                <c:pt idx="62">
                  <c:v>400.0</c:v>
                </c:pt>
                <c:pt idx="63">
                  <c:v>331.0</c:v>
                </c:pt>
                <c:pt idx="64">
                  <c:v>382.0</c:v>
                </c:pt>
                <c:pt idx="65">
                  <c:v>390.0</c:v>
                </c:pt>
                <c:pt idx="66">
                  <c:v>375.0</c:v>
                </c:pt>
                <c:pt idx="67">
                  <c:v>447.0</c:v>
                </c:pt>
                <c:pt idx="68">
                  <c:v>387.0</c:v>
                </c:pt>
                <c:pt idx="69">
                  <c:v>350.0</c:v>
                </c:pt>
                <c:pt idx="70">
                  <c:v>395.0</c:v>
                </c:pt>
                <c:pt idx="71">
                  <c:v>410.0</c:v>
                </c:pt>
                <c:pt idx="72">
                  <c:v>382.0</c:v>
                </c:pt>
                <c:pt idx="73">
                  <c:v>411.0</c:v>
                </c:pt>
                <c:pt idx="74">
                  <c:v>362.0</c:v>
                </c:pt>
                <c:pt idx="75">
                  <c:v>376.0</c:v>
                </c:pt>
                <c:pt idx="76">
                  <c:v>375.0</c:v>
                </c:pt>
                <c:pt idx="77">
                  <c:v>397.0</c:v>
                </c:pt>
                <c:pt idx="78">
                  <c:v>356.0</c:v>
                </c:pt>
                <c:pt idx="79">
                  <c:v>379.0</c:v>
                </c:pt>
                <c:pt idx="80">
                  <c:v>362.0</c:v>
                </c:pt>
                <c:pt idx="81">
                  <c:v>310.0</c:v>
                </c:pt>
                <c:pt idx="82">
                  <c:v>338.0</c:v>
                </c:pt>
                <c:pt idx="83">
                  <c:v>346.0</c:v>
                </c:pt>
              </c:numCache>
            </c:numRef>
          </c:val>
          <c:smooth val="1"/>
        </c:ser>
        <c:dLbls/>
        <c:marker val="1"/>
        <c:axId val="379853240"/>
        <c:axId val="101310952"/>
      </c:lineChart>
      <c:lineChart>
        <c:grouping val="standard"/>
        <c:ser>
          <c:idx val="1"/>
          <c:order val="1"/>
          <c:tx>
            <c:strRef>
              <c:f>'SB Results'!$D$2</c:f>
              <c:strCache>
                <c:ptCount val="1"/>
                <c:pt idx="0">
                  <c:v>Home Page Response Time</c:v>
                </c:pt>
              </c:strCache>
            </c:strRef>
          </c:tx>
          <c:spPr>
            <a:ln w="254000">
              <a:solidFill>
                <a:srgbClr val="00FF00"/>
              </a:solidFill>
            </a:ln>
            <a:effectLst>
              <a:outerShdw blurRad="203200" dist="50800" dir="2700000" algn="tl" rotWithShape="0">
                <a:prstClr val="black">
                  <a:alpha val="48000"/>
                </a:prstClr>
              </a:outerShdw>
            </a:effectLst>
          </c:spPr>
          <c:marker>
            <c:symbol val="none"/>
          </c:marker>
          <c:cat>
            <c:strRef>
              <c:f>'SB Results'!$A$3:$A$86</c:f>
              <c:strCache>
                <c:ptCount val="84"/>
                <c:pt idx="0">
                  <c:v>6:36:00pm</c:v>
                </c:pt>
                <c:pt idx="1">
                  <c:v>6:36:10pm</c:v>
                </c:pt>
                <c:pt idx="2">
                  <c:v>6:36:20pm</c:v>
                </c:pt>
                <c:pt idx="3">
                  <c:v>6:36:30pm</c:v>
                </c:pt>
                <c:pt idx="4">
                  <c:v>6:36:40pm</c:v>
                </c:pt>
                <c:pt idx="5">
                  <c:v>6:36:50pm</c:v>
                </c:pt>
                <c:pt idx="6">
                  <c:v>6:37:00pm</c:v>
                </c:pt>
                <c:pt idx="7">
                  <c:v>6:37:10pm</c:v>
                </c:pt>
                <c:pt idx="8">
                  <c:v>6:37:20pm</c:v>
                </c:pt>
                <c:pt idx="9">
                  <c:v>6:37:30pm</c:v>
                </c:pt>
                <c:pt idx="10">
                  <c:v>6:37:40pm</c:v>
                </c:pt>
                <c:pt idx="11">
                  <c:v>6:37:50pm</c:v>
                </c:pt>
                <c:pt idx="12">
                  <c:v>6:38:00pm</c:v>
                </c:pt>
                <c:pt idx="13">
                  <c:v>6:38:10pm</c:v>
                </c:pt>
                <c:pt idx="14">
                  <c:v>6:38:20pm</c:v>
                </c:pt>
                <c:pt idx="15">
                  <c:v>6:38:30pm</c:v>
                </c:pt>
                <c:pt idx="16">
                  <c:v>6:38:40pm</c:v>
                </c:pt>
                <c:pt idx="17">
                  <c:v>6:38:50pm</c:v>
                </c:pt>
                <c:pt idx="18">
                  <c:v>6:39:00pm</c:v>
                </c:pt>
                <c:pt idx="19">
                  <c:v>6:39:10pm</c:v>
                </c:pt>
                <c:pt idx="20">
                  <c:v>6:39:20pm</c:v>
                </c:pt>
                <c:pt idx="21">
                  <c:v>6:39:30pm</c:v>
                </c:pt>
                <c:pt idx="22">
                  <c:v>6:39:40pm</c:v>
                </c:pt>
                <c:pt idx="23">
                  <c:v>6:39:50pm</c:v>
                </c:pt>
                <c:pt idx="24">
                  <c:v>6:40:00pm</c:v>
                </c:pt>
                <c:pt idx="25">
                  <c:v>6:40:10pm</c:v>
                </c:pt>
                <c:pt idx="26">
                  <c:v>6:40:20pm</c:v>
                </c:pt>
                <c:pt idx="27">
                  <c:v>6:40:30pm</c:v>
                </c:pt>
                <c:pt idx="28">
                  <c:v>6:40:40pm</c:v>
                </c:pt>
                <c:pt idx="29">
                  <c:v>6:40:50pm</c:v>
                </c:pt>
                <c:pt idx="30">
                  <c:v>6:41:00pm</c:v>
                </c:pt>
                <c:pt idx="31">
                  <c:v>6:41:10pm</c:v>
                </c:pt>
                <c:pt idx="32">
                  <c:v>6:41:20pm</c:v>
                </c:pt>
                <c:pt idx="33">
                  <c:v>6:41:30pm</c:v>
                </c:pt>
                <c:pt idx="34">
                  <c:v>6:41:40pm</c:v>
                </c:pt>
                <c:pt idx="35">
                  <c:v>6:41:50pm</c:v>
                </c:pt>
                <c:pt idx="36">
                  <c:v>6:42:00pm</c:v>
                </c:pt>
                <c:pt idx="37">
                  <c:v>6:42:10pm</c:v>
                </c:pt>
                <c:pt idx="38">
                  <c:v>6:42:20pm</c:v>
                </c:pt>
                <c:pt idx="39">
                  <c:v>6:42:30pm</c:v>
                </c:pt>
                <c:pt idx="40">
                  <c:v>6:42:40pm</c:v>
                </c:pt>
                <c:pt idx="41">
                  <c:v>6:42:50pm</c:v>
                </c:pt>
                <c:pt idx="42">
                  <c:v>6:43:00pm</c:v>
                </c:pt>
                <c:pt idx="43">
                  <c:v>6:43:10pm</c:v>
                </c:pt>
                <c:pt idx="44">
                  <c:v>6:43:20pm</c:v>
                </c:pt>
                <c:pt idx="45">
                  <c:v>6:43:30pm</c:v>
                </c:pt>
                <c:pt idx="46">
                  <c:v>6:43:40pm</c:v>
                </c:pt>
                <c:pt idx="47">
                  <c:v>6:43:50pm</c:v>
                </c:pt>
                <c:pt idx="48">
                  <c:v>6:44:00pm</c:v>
                </c:pt>
                <c:pt idx="49">
                  <c:v>6:44:10pm</c:v>
                </c:pt>
                <c:pt idx="50">
                  <c:v>6:44:20pm</c:v>
                </c:pt>
                <c:pt idx="51">
                  <c:v>6:44:30pm</c:v>
                </c:pt>
                <c:pt idx="52">
                  <c:v>6:44:40pm</c:v>
                </c:pt>
                <c:pt idx="53">
                  <c:v>6:44:50pm</c:v>
                </c:pt>
                <c:pt idx="54">
                  <c:v>6:45:00pm</c:v>
                </c:pt>
                <c:pt idx="55">
                  <c:v>6:45:10pm</c:v>
                </c:pt>
                <c:pt idx="56">
                  <c:v>6:45:20pm</c:v>
                </c:pt>
                <c:pt idx="57">
                  <c:v>6:45:30pm</c:v>
                </c:pt>
                <c:pt idx="58">
                  <c:v>6:45:40pm</c:v>
                </c:pt>
                <c:pt idx="59">
                  <c:v>6:45:50pm</c:v>
                </c:pt>
                <c:pt idx="60">
                  <c:v>6:46:00pm</c:v>
                </c:pt>
                <c:pt idx="61">
                  <c:v>6:46:10pm</c:v>
                </c:pt>
                <c:pt idx="62">
                  <c:v>6:46:20pm</c:v>
                </c:pt>
                <c:pt idx="63">
                  <c:v>6:46:30pm</c:v>
                </c:pt>
                <c:pt idx="64">
                  <c:v>6:46:40pm</c:v>
                </c:pt>
                <c:pt idx="65">
                  <c:v>6:46:50pm</c:v>
                </c:pt>
                <c:pt idx="66">
                  <c:v>6:47:00pm</c:v>
                </c:pt>
                <c:pt idx="67">
                  <c:v>6:47:10pm</c:v>
                </c:pt>
                <c:pt idx="68">
                  <c:v>6:47:20pm</c:v>
                </c:pt>
                <c:pt idx="69">
                  <c:v>6:47:30pm</c:v>
                </c:pt>
                <c:pt idx="70">
                  <c:v>6:47:40pm</c:v>
                </c:pt>
                <c:pt idx="71">
                  <c:v>6:47:50pm</c:v>
                </c:pt>
                <c:pt idx="72">
                  <c:v>6:48:00pm</c:v>
                </c:pt>
                <c:pt idx="73">
                  <c:v>6:48:10pm</c:v>
                </c:pt>
                <c:pt idx="74">
                  <c:v>6:48:20pm</c:v>
                </c:pt>
                <c:pt idx="75">
                  <c:v>6:48:30pm</c:v>
                </c:pt>
                <c:pt idx="76">
                  <c:v>6:48:40pm</c:v>
                </c:pt>
                <c:pt idx="77">
                  <c:v>6:48:50pm</c:v>
                </c:pt>
                <c:pt idx="78">
                  <c:v>6:49:00pm</c:v>
                </c:pt>
                <c:pt idx="79">
                  <c:v>6:49:10pm</c:v>
                </c:pt>
                <c:pt idx="80">
                  <c:v>6:49:20pm</c:v>
                </c:pt>
                <c:pt idx="81">
                  <c:v>6:49:30pm</c:v>
                </c:pt>
                <c:pt idx="82">
                  <c:v>6:49:40pm</c:v>
                </c:pt>
                <c:pt idx="83">
                  <c:v>6:49:50pm</c:v>
                </c:pt>
              </c:strCache>
            </c:strRef>
          </c:cat>
          <c:val>
            <c:numRef>
              <c:f>'SB Results'!$D$3:$D$86</c:f>
              <c:numCache>
                <c:formatCode>General</c:formatCode>
                <c:ptCount val="84"/>
                <c:pt idx="0">
                  <c:v>0.02</c:v>
                </c:pt>
                <c:pt idx="1">
                  <c:v>0.02</c:v>
                </c:pt>
                <c:pt idx="2">
                  <c:v>0.02</c:v>
                </c:pt>
                <c:pt idx="3">
                  <c:v>0.02</c:v>
                </c:pt>
                <c:pt idx="4">
                  <c:v>0.02</c:v>
                </c:pt>
                <c:pt idx="5">
                  <c:v>0.02</c:v>
                </c:pt>
                <c:pt idx="6">
                  <c:v>0.02</c:v>
                </c:pt>
                <c:pt idx="7">
                  <c:v>0.02</c:v>
                </c:pt>
                <c:pt idx="8">
                  <c:v>0.02</c:v>
                </c:pt>
                <c:pt idx="9">
                  <c:v>0.02</c:v>
                </c:pt>
                <c:pt idx="10">
                  <c:v>0.02</c:v>
                </c:pt>
                <c:pt idx="11">
                  <c:v>0.02</c:v>
                </c:pt>
                <c:pt idx="12">
                  <c:v>0.0205</c:v>
                </c:pt>
                <c:pt idx="13">
                  <c:v>0.0205</c:v>
                </c:pt>
                <c:pt idx="14">
                  <c:v>0.0205</c:v>
                </c:pt>
                <c:pt idx="15">
                  <c:v>0.0205</c:v>
                </c:pt>
                <c:pt idx="16">
                  <c:v>0.0205</c:v>
                </c:pt>
                <c:pt idx="17">
                  <c:v>0.0205</c:v>
                </c:pt>
                <c:pt idx="18">
                  <c:v>0.0205</c:v>
                </c:pt>
                <c:pt idx="19">
                  <c:v>0.0205</c:v>
                </c:pt>
                <c:pt idx="20">
                  <c:v>0.0205</c:v>
                </c:pt>
                <c:pt idx="21">
                  <c:v>0.0205</c:v>
                </c:pt>
                <c:pt idx="22">
                  <c:v>0.0205</c:v>
                </c:pt>
                <c:pt idx="23">
                  <c:v>0.0205</c:v>
                </c:pt>
                <c:pt idx="24">
                  <c:v>0.02</c:v>
                </c:pt>
                <c:pt idx="25">
                  <c:v>0.02</c:v>
                </c:pt>
                <c:pt idx="26">
                  <c:v>0.02</c:v>
                </c:pt>
                <c:pt idx="27">
                  <c:v>0.02</c:v>
                </c:pt>
                <c:pt idx="28">
                  <c:v>0.02</c:v>
                </c:pt>
                <c:pt idx="29">
                  <c:v>0.02</c:v>
                </c:pt>
                <c:pt idx="30">
                  <c:v>0.02</c:v>
                </c:pt>
                <c:pt idx="31">
                  <c:v>0.02</c:v>
                </c:pt>
                <c:pt idx="32">
                  <c:v>0.02</c:v>
                </c:pt>
                <c:pt idx="33">
                  <c:v>0.02</c:v>
                </c:pt>
                <c:pt idx="34">
                  <c:v>0.02</c:v>
                </c:pt>
                <c:pt idx="35">
                  <c:v>0.02</c:v>
                </c:pt>
                <c:pt idx="36">
                  <c:v>0.02</c:v>
                </c:pt>
                <c:pt idx="37">
                  <c:v>0.02</c:v>
                </c:pt>
                <c:pt idx="38">
                  <c:v>0.02</c:v>
                </c:pt>
                <c:pt idx="39">
                  <c:v>0.02</c:v>
                </c:pt>
                <c:pt idx="40">
                  <c:v>0.02</c:v>
                </c:pt>
                <c:pt idx="41">
                  <c:v>0.02</c:v>
                </c:pt>
                <c:pt idx="42">
                  <c:v>0.02</c:v>
                </c:pt>
                <c:pt idx="43">
                  <c:v>0.02</c:v>
                </c:pt>
                <c:pt idx="44">
                  <c:v>0.02</c:v>
                </c:pt>
                <c:pt idx="45">
                  <c:v>0.02</c:v>
                </c:pt>
                <c:pt idx="46">
                  <c:v>0.02</c:v>
                </c:pt>
                <c:pt idx="47">
                  <c:v>0.02</c:v>
                </c:pt>
                <c:pt idx="48">
                  <c:v>0.02</c:v>
                </c:pt>
                <c:pt idx="49">
                  <c:v>0.02</c:v>
                </c:pt>
                <c:pt idx="50">
                  <c:v>0.02</c:v>
                </c:pt>
                <c:pt idx="51">
                  <c:v>0.02</c:v>
                </c:pt>
                <c:pt idx="52">
                  <c:v>0.02</c:v>
                </c:pt>
                <c:pt idx="53">
                  <c:v>0.02</c:v>
                </c:pt>
                <c:pt idx="54">
                  <c:v>0.02</c:v>
                </c:pt>
                <c:pt idx="55">
                  <c:v>0.02</c:v>
                </c:pt>
                <c:pt idx="56">
                  <c:v>0.02</c:v>
                </c:pt>
                <c:pt idx="57">
                  <c:v>0.02</c:v>
                </c:pt>
                <c:pt idx="58">
                  <c:v>0.02</c:v>
                </c:pt>
                <c:pt idx="59">
                  <c:v>0.02</c:v>
                </c:pt>
                <c:pt idx="60">
                  <c:v>0.02</c:v>
                </c:pt>
                <c:pt idx="61">
                  <c:v>0.02</c:v>
                </c:pt>
                <c:pt idx="62">
                  <c:v>0.02</c:v>
                </c:pt>
                <c:pt idx="63">
                  <c:v>0.02</c:v>
                </c:pt>
                <c:pt idx="64">
                  <c:v>0.02</c:v>
                </c:pt>
                <c:pt idx="65">
                  <c:v>0.02</c:v>
                </c:pt>
                <c:pt idx="66">
                  <c:v>0.02</c:v>
                </c:pt>
                <c:pt idx="67">
                  <c:v>0.02</c:v>
                </c:pt>
                <c:pt idx="68">
                  <c:v>0.02</c:v>
                </c:pt>
                <c:pt idx="69">
                  <c:v>0.02</c:v>
                </c:pt>
                <c:pt idx="70">
                  <c:v>0.02</c:v>
                </c:pt>
                <c:pt idx="71">
                  <c:v>0.02</c:v>
                </c:pt>
                <c:pt idx="72">
                  <c:v>0.02</c:v>
                </c:pt>
                <c:pt idx="73">
                  <c:v>0.02</c:v>
                </c:pt>
                <c:pt idx="74">
                  <c:v>0.02</c:v>
                </c:pt>
                <c:pt idx="75">
                  <c:v>0.02</c:v>
                </c:pt>
                <c:pt idx="76">
                  <c:v>0.02</c:v>
                </c:pt>
                <c:pt idx="77">
                  <c:v>0.02</c:v>
                </c:pt>
                <c:pt idx="78">
                  <c:v>0.02</c:v>
                </c:pt>
                <c:pt idx="79">
                  <c:v>0.02</c:v>
                </c:pt>
                <c:pt idx="80">
                  <c:v>0.02</c:v>
                </c:pt>
                <c:pt idx="81">
                  <c:v>0.02</c:v>
                </c:pt>
                <c:pt idx="82">
                  <c:v>0.02</c:v>
                </c:pt>
                <c:pt idx="83">
                  <c:v>0.02</c:v>
                </c:pt>
              </c:numCache>
            </c:numRef>
          </c:val>
        </c:ser>
        <c:dLbls/>
        <c:marker val="1"/>
        <c:axId val="379858328"/>
        <c:axId val="379855448"/>
      </c:lineChart>
      <c:valAx>
        <c:axId val="101310952"/>
        <c:scaling>
          <c:orientation val="minMax"/>
        </c:scaling>
        <c:axPos val="l"/>
        <c:title>
          <c:tx>
            <c:rich>
              <a:bodyPr rot="-5400000" vert="horz"/>
              <a:lstStyle/>
              <a:p>
                <a:pPr>
                  <a:defRPr sz="3600" b="1" cap="none" spc="50">
                    <a:ln w="13500">
                      <a:solidFill>
                        <a:schemeClr val="accent1">
                          <a:shade val="2500"/>
                          <a:alpha val="6500"/>
                        </a:schemeClr>
                      </a:solidFill>
                      <a:prstDash val="solid"/>
                    </a:ln>
                    <a:solidFill>
                      <a:schemeClr val="accent1">
                        <a:tint val="3000"/>
                        <a:alpha val="95000"/>
                      </a:schemeClr>
                    </a:solidFill>
                    <a:effectLst>
                      <a:glow rad="228600">
                        <a:schemeClr val="accent2">
                          <a:satMod val="175000"/>
                          <a:alpha val="40000"/>
                        </a:schemeClr>
                      </a:glow>
                      <a:innerShdw blurRad="50900" dist="38500" dir="13500000">
                        <a:srgbClr val="000000">
                          <a:alpha val="60000"/>
                        </a:srgbClr>
                      </a:innerShdw>
                    </a:effectLst>
                    <a:latin typeface="Calibri" pitchFamily="34" charset="0"/>
                    <a:cs typeface="Calibri" pitchFamily="34" charset="0"/>
                  </a:defRPr>
                </a:pPr>
                <a:r>
                  <a:rPr lang="en-US" sz="3600" b="1" cap="none" spc="50" dirty="0" smtClean="0">
                    <a:ln w="13500">
                      <a:solidFill>
                        <a:schemeClr val="accent1">
                          <a:shade val="2500"/>
                          <a:alpha val="6500"/>
                        </a:schemeClr>
                      </a:solidFill>
                      <a:prstDash val="solid"/>
                    </a:ln>
                    <a:solidFill>
                      <a:schemeClr val="accent1">
                        <a:tint val="3000"/>
                        <a:alpha val="95000"/>
                      </a:schemeClr>
                    </a:solidFill>
                    <a:effectLst>
                      <a:glow rad="228600">
                        <a:schemeClr val="accent2">
                          <a:satMod val="175000"/>
                          <a:alpha val="40000"/>
                        </a:schemeClr>
                      </a:glow>
                      <a:innerShdw blurRad="50900" dist="38500" dir="13500000">
                        <a:srgbClr val="000000">
                          <a:alpha val="60000"/>
                        </a:srgbClr>
                      </a:innerShdw>
                    </a:effectLst>
                    <a:latin typeface="Calibri" pitchFamily="34" charset="0"/>
                    <a:cs typeface="Calibri" pitchFamily="34" charset="0"/>
                  </a:rPr>
                  <a:t>Pages per</a:t>
                </a:r>
                <a:r>
                  <a:rPr lang="en-US" sz="3600" b="1" cap="none" spc="50" baseline="0" dirty="0" smtClean="0">
                    <a:ln w="13500">
                      <a:solidFill>
                        <a:schemeClr val="accent1">
                          <a:shade val="2500"/>
                          <a:alpha val="6500"/>
                        </a:schemeClr>
                      </a:solidFill>
                      <a:prstDash val="solid"/>
                    </a:ln>
                    <a:solidFill>
                      <a:schemeClr val="accent1">
                        <a:tint val="3000"/>
                        <a:alpha val="95000"/>
                      </a:schemeClr>
                    </a:solidFill>
                    <a:effectLst>
                      <a:glow rad="228600">
                        <a:schemeClr val="accent2">
                          <a:satMod val="175000"/>
                          <a:alpha val="40000"/>
                        </a:schemeClr>
                      </a:glow>
                      <a:innerShdw blurRad="50900" dist="38500" dir="13500000">
                        <a:srgbClr val="000000">
                          <a:alpha val="60000"/>
                        </a:srgbClr>
                      </a:innerShdw>
                    </a:effectLst>
                    <a:latin typeface="Calibri" pitchFamily="34" charset="0"/>
                    <a:cs typeface="Calibri" pitchFamily="34" charset="0"/>
                  </a:rPr>
                  <a:t> second</a:t>
                </a:r>
                <a:endParaRPr lang="en-US" sz="3600" b="1" cap="none" spc="50" dirty="0">
                  <a:ln w="13500">
                    <a:solidFill>
                      <a:schemeClr val="accent1">
                        <a:shade val="2500"/>
                        <a:alpha val="6500"/>
                      </a:schemeClr>
                    </a:solidFill>
                    <a:prstDash val="solid"/>
                  </a:ln>
                  <a:solidFill>
                    <a:schemeClr val="accent1">
                      <a:tint val="3000"/>
                      <a:alpha val="95000"/>
                    </a:schemeClr>
                  </a:solidFill>
                  <a:effectLst>
                    <a:glow rad="228600">
                      <a:schemeClr val="accent2">
                        <a:satMod val="175000"/>
                        <a:alpha val="40000"/>
                      </a:schemeClr>
                    </a:glow>
                    <a:innerShdw blurRad="50900" dist="38500" dir="13500000">
                      <a:srgbClr val="000000">
                        <a:alpha val="60000"/>
                      </a:srgbClr>
                    </a:innerShdw>
                  </a:effectLst>
                  <a:latin typeface="Calibri" pitchFamily="34" charset="0"/>
                  <a:cs typeface="Calibri" pitchFamily="34" charset="0"/>
                </a:endParaRPr>
              </a:p>
            </c:rich>
          </c:tx>
          <c:spPr>
            <a:effectLst>
              <a:glow rad="228600">
                <a:schemeClr val="bg1">
                  <a:alpha val="40000"/>
                </a:schemeClr>
              </a:glow>
            </a:effectLst>
          </c:spPr>
        </c:title>
        <c:numFmt formatCode="General" sourceLinked="1"/>
        <c:tickLblPos val="none"/>
        <c:txPr>
          <a:bodyPr/>
          <a:lstStyle/>
          <a:p>
            <a:pPr>
              <a:defRPr>
                <a:effectLst>
                  <a:glow rad="228600">
                    <a:schemeClr val="accent1">
                      <a:satMod val="175000"/>
                      <a:alpha val="40000"/>
                    </a:schemeClr>
                  </a:glow>
                </a:effectLst>
              </a:defRPr>
            </a:pPr>
            <a:endParaRPr lang="en-US"/>
          </a:p>
        </c:txPr>
        <c:crossAx val="379853240"/>
        <c:crosses val="autoZero"/>
        <c:crossBetween val="between"/>
      </c:valAx>
      <c:catAx>
        <c:axId val="379853240"/>
        <c:scaling>
          <c:orientation val="minMax"/>
        </c:scaling>
        <c:axPos val="b"/>
        <c:numFmt formatCode="General" sourceLinked="1"/>
        <c:tickLblPos val="nextTo"/>
        <c:txPr>
          <a:bodyPr rot="-5400000" vert="horz"/>
          <a:lstStyle/>
          <a:p>
            <a:pPr>
              <a:defRPr sz="1400" b="1"/>
            </a:pPr>
            <a:endParaRPr lang="en-US"/>
          </a:p>
        </c:txPr>
        <c:crossAx val="101310952"/>
        <c:crosses val="autoZero"/>
        <c:auto val="1"/>
        <c:lblAlgn val="ctr"/>
        <c:lblOffset val="100"/>
      </c:catAx>
      <c:valAx>
        <c:axId val="379855448"/>
        <c:scaling>
          <c:orientation val="minMax"/>
          <c:max val="0.05"/>
          <c:min val="0.014"/>
        </c:scaling>
        <c:axPos val="r"/>
        <c:numFmt formatCode="General" sourceLinked="1"/>
        <c:tickLblPos val="none"/>
        <c:crossAx val="379858328"/>
        <c:crosses val="max"/>
        <c:crossBetween val="between"/>
      </c:valAx>
      <c:catAx>
        <c:axId val="379858328"/>
        <c:scaling>
          <c:orientation val="minMax"/>
        </c:scaling>
        <c:delete val="1"/>
        <c:axPos val="b"/>
        <c:tickLblPos val="nextTo"/>
        <c:crossAx val="379855448"/>
        <c:crosses val="autoZero"/>
        <c:auto val="1"/>
        <c:lblAlgn val="ctr"/>
        <c:lblOffset val="100"/>
      </c:catAx>
    </c:plotArea>
    <c:plotVisOnly val="1"/>
    <c:dispBlanksAs val="gap"/>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2EDCF3-568C-4132-8330-D248FC0D8E45}" type="doc">
      <dgm:prSet loTypeId="urn:microsoft.com/office/officeart/2005/8/layout/hProcess11" loCatId="process" qsTypeId="urn:microsoft.com/office/officeart/2005/8/quickstyle/3d1" qsCatId="3D" csTypeId="urn:microsoft.com/office/officeart/2005/8/colors/accent2_2" csCatId="accent2" phldr="1"/>
      <dgm:spPr/>
    </dgm:pt>
    <dgm:pt modelId="{657AD80D-1A03-4266-93C5-22679E2A1D55}">
      <dgm:prSet phldrT="[Text]" custT="1"/>
      <dgm:spPr/>
      <dgm:t>
        <a:bodyPr/>
        <a:lstStyle/>
        <a:p>
          <a:r>
            <a:rPr lang="en-US" sz="4400" b="1" dirty="0" smtClean="0">
              <a:solidFill>
                <a:schemeClr val="bg1"/>
              </a:solidFill>
              <a:effectLst>
                <a:outerShdw blurRad="38100" dist="38100" dir="2700000" algn="tl">
                  <a:srgbClr val="000000">
                    <a:alpha val="43137"/>
                  </a:srgbClr>
                </a:outerShdw>
              </a:effectLst>
            </a:rPr>
            <a:t>Staging Deployment and dynaTrace 4.0 POC</a:t>
          </a:r>
          <a:br>
            <a:rPr lang="en-US" sz="4400" b="1" dirty="0" smtClean="0">
              <a:solidFill>
                <a:schemeClr val="bg1"/>
              </a:solidFill>
              <a:effectLst>
                <a:outerShdw blurRad="38100" dist="38100" dir="2700000" algn="tl">
                  <a:srgbClr val="000000">
                    <a:alpha val="43137"/>
                  </a:srgbClr>
                </a:outerShdw>
              </a:effectLst>
            </a:rPr>
          </a:br>
          <a:r>
            <a:rPr lang="en-US" sz="1000" b="1" dirty="0" smtClean="0">
              <a:solidFill>
                <a:schemeClr val="bg1"/>
              </a:solidFill>
              <a:effectLst>
                <a:outerShdw blurRad="38100" dist="38100" dir="2700000" algn="tl">
                  <a:srgbClr val="000000">
                    <a:alpha val="43137"/>
                  </a:srgbClr>
                </a:outerShdw>
              </a:effectLst>
            </a:rPr>
            <a:t/>
          </a:r>
          <a:br>
            <a:rPr lang="en-US" sz="1000" b="1" dirty="0" smtClean="0">
              <a:solidFill>
                <a:schemeClr val="bg1"/>
              </a:solidFill>
              <a:effectLst>
                <a:outerShdw blurRad="38100" dist="38100" dir="2700000" algn="tl">
                  <a:srgbClr val="000000">
                    <a:alpha val="43137"/>
                  </a:srgbClr>
                </a:outerShdw>
              </a:effectLst>
            </a:rPr>
          </a:br>
          <a:r>
            <a:rPr lang="en-US" sz="4400" b="1" i="1" dirty="0" smtClean="0">
              <a:solidFill>
                <a:schemeClr val="bg1"/>
              </a:solidFill>
              <a:effectLst>
                <a:outerShdw blurRad="38100" dist="38100" dir="2700000" algn="tl">
                  <a:srgbClr val="000000">
                    <a:alpha val="43137"/>
                  </a:srgbClr>
                </a:outerShdw>
              </a:effectLst>
            </a:rPr>
            <a:t>Oct 17 – 20, 2011</a:t>
          </a:r>
        </a:p>
      </dgm:t>
    </dgm:pt>
    <dgm:pt modelId="{E86CD1E4-3B5A-422D-A6F3-BAD562AB6E18}" type="parTrans" cxnId="{619559FD-02E6-4221-9064-75783DB4B7D2}">
      <dgm:prSet/>
      <dgm:spPr/>
      <dgm:t>
        <a:bodyPr/>
        <a:lstStyle/>
        <a:p>
          <a:endParaRPr lang="en-US">
            <a:solidFill>
              <a:schemeClr val="bg1"/>
            </a:solidFill>
            <a:effectLst>
              <a:outerShdw blurRad="38100" dist="38100" dir="2700000" algn="tl">
                <a:srgbClr val="000000">
                  <a:alpha val="43137"/>
                </a:srgbClr>
              </a:outerShdw>
            </a:effectLst>
          </a:endParaRPr>
        </a:p>
      </dgm:t>
    </dgm:pt>
    <dgm:pt modelId="{1730FDCC-9648-4061-A8EC-EEBF7309705D}" type="sibTrans" cxnId="{619559FD-02E6-4221-9064-75783DB4B7D2}">
      <dgm:prSet/>
      <dgm:spPr/>
      <dgm:t>
        <a:bodyPr/>
        <a:lstStyle/>
        <a:p>
          <a:endParaRPr lang="en-US">
            <a:solidFill>
              <a:schemeClr val="bg1"/>
            </a:solidFill>
            <a:effectLst>
              <a:outerShdw blurRad="38100" dist="38100" dir="2700000" algn="tl">
                <a:srgbClr val="000000">
                  <a:alpha val="43137"/>
                </a:srgbClr>
              </a:outerShdw>
            </a:effectLst>
          </a:endParaRPr>
        </a:p>
      </dgm:t>
    </dgm:pt>
    <dgm:pt modelId="{D62D80E0-ED46-4136-937E-9178E477A8B1}">
      <dgm:prSet phldrT="[Text]" custT="1"/>
      <dgm:spPr/>
      <dgm:t>
        <a:bodyPr/>
        <a:lstStyle/>
        <a:p>
          <a:r>
            <a:rPr lang="en-US" sz="4400" b="1" dirty="0" smtClean="0">
              <a:solidFill>
                <a:schemeClr val="bg1"/>
              </a:solidFill>
              <a:effectLst>
                <a:outerShdw blurRad="38100" dist="38100" dir="2700000" algn="tl">
                  <a:srgbClr val="000000">
                    <a:alpha val="43137"/>
                  </a:srgbClr>
                </a:outerShdw>
              </a:effectLst>
            </a:rPr>
            <a:t>Production Deployment</a:t>
          </a:r>
        </a:p>
        <a:p>
          <a:r>
            <a:rPr lang="en-US" sz="4400" b="1" dirty="0" smtClean="0">
              <a:solidFill>
                <a:schemeClr val="bg1"/>
              </a:solidFill>
              <a:effectLst>
                <a:outerShdw blurRad="38100" dist="38100" dir="2700000" algn="tl">
                  <a:srgbClr val="000000">
                    <a:alpha val="43137"/>
                  </a:srgbClr>
                </a:outerShdw>
              </a:effectLst>
            </a:rPr>
            <a:t>450 JVMs</a:t>
          </a:r>
        </a:p>
        <a:p>
          <a:r>
            <a:rPr lang="en-US" sz="1000" b="1" i="1" dirty="0" smtClean="0">
              <a:solidFill>
                <a:schemeClr val="bg1"/>
              </a:solidFill>
              <a:effectLst>
                <a:outerShdw blurRad="38100" dist="38100" dir="2700000" algn="tl">
                  <a:srgbClr val="000000">
                    <a:alpha val="43137"/>
                  </a:srgbClr>
                </a:outerShdw>
              </a:effectLst>
            </a:rPr>
            <a:t/>
          </a:r>
          <a:br>
            <a:rPr lang="en-US" sz="1000" b="1" i="1" dirty="0" smtClean="0">
              <a:solidFill>
                <a:schemeClr val="bg1"/>
              </a:solidFill>
              <a:effectLst>
                <a:outerShdw blurRad="38100" dist="38100" dir="2700000" algn="tl">
                  <a:srgbClr val="000000">
                    <a:alpha val="43137"/>
                  </a:srgbClr>
                </a:outerShdw>
              </a:effectLst>
            </a:rPr>
          </a:br>
          <a:r>
            <a:rPr lang="en-US" sz="4400" b="1" i="1" dirty="0" smtClean="0">
              <a:solidFill>
                <a:schemeClr val="bg1"/>
              </a:solidFill>
              <a:effectLst>
                <a:outerShdw blurRad="38100" dist="38100" dir="2700000" algn="tl">
                  <a:srgbClr val="000000">
                    <a:alpha val="43137"/>
                  </a:srgbClr>
                </a:outerShdw>
              </a:effectLst>
            </a:rPr>
            <a:t>Jan 16 – 20,</a:t>
          </a:r>
          <a:br>
            <a:rPr lang="en-US" sz="4400" b="1" i="1" dirty="0" smtClean="0">
              <a:solidFill>
                <a:schemeClr val="bg1"/>
              </a:solidFill>
              <a:effectLst>
                <a:outerShdw blurRad="38100" dist="38100" dir="2700000" algn="tl">
                  <a:srgbClr val="000000">
                    <a:alpha val="43137"/>
                  </a:srgbClr>
                </a:outerShdw>
              </a:effectLst>
            </a:rPr>
          </a:br>
          <a:r>
            <a:rPr lang="en-US" sz="4400" b="1" i="1" dirty="0" smtClean="0">
              <a:solidFill>
                <a:schemeClr val="bg1"/>
              </a:solidFill>
              <a:effectLst>
                <a:outerShdw blurRad="38100" dist="38100" dir="2700000" algn="tl">
                  <a:srgbClr val="000000">
                    <a:alpha val="43137"/>
                  </a:srgbClr>
                </a:outerShdw>
              </a:effectLst>
            </a:rPr>
            <a:t>2012</a:t>
          </a:r>
          <a:endParaRPr lang="en-US" sz="4400" b="1" i="1" dirty="0">
            <a:solidFill>
              <a:schemeClr val="bg1"/>
            </a:solidFill>
            <a:effectLst>
              <a:outerShdw blurRad="38100" dist="38100" dir="2700000" algn="tl">
                <a:srgbClr val="000000">
                  <a:alpha val="43137"/>
                </a:srgbClr>
              </a:outerShdw>
            </a:effectLst>
          </a:endParaRPr>
        </a:p>
      </dgm:t>
    </dgm:pt>
    <dgm:pt modelId="{52BB8B6A-60AF-47A3-8AC2-0144FB9E7E1D}" type="parTrans" cxnId="{FF901B48-3CC4-4627-8DDE-3082A1F87949}">
      <dgm:prSet/>
      <dgm:spPr/>
      <dgm:t>
        <a:bodyPr/>
        <a:lstStyle/>
        <a:p>
          <a:endParaRPr lang="en-US">
            <a:solidFill>
              <a:schemeClr val="bg1"/>
            </a:solidFill>
            <a:effectLst>
              <a:outerShdw blurRad="38100" dist="38100" dir="2700000" algn="tl">
                <a:srgbClr val="000000">
                  <a:alpha val="43137"/>
                </a:srgbClr>
              </a:outerShdw>
            </a:effectLst>
          </a:endParaRPr>
        </a:p>
      </dgm:t>
    </dgm:pt>
    <dgm:pt modelId="{5F6ED6C7-03CE-4951-A944-C90263CDE0C9}" type="sibTrans" cxnId="{FF901B48-3CC4-4627-8DDE-3082A1F87949}">
      <dgm:prSet/>
      <dgm:spPr/>
      <dgm:t>
        <a:bodyPr/>
        <a:lstStyle/>
        <a:p>
          <a:endParaRPr lang="en-US">
            <a:solidFill>
              <a:schemeClr val="bg1"/>
            </a:solidFill>
            <a:effectLst>
              <a:outerShdw blurRad="38100" dist="38100" dir="2700000" algn="tl">
                <a:srgbClr val="000000">
                  <a:alpha val="43137"/>
                </a:srgbClr>
              </a:outerShdw>
            </a:effectLst>
          </a:endParaRPr>
        </a:p>
      </dgm:t>
    </dgm:pt>
    <dgm:pt modelId="{AC327EBB-49EA-487F-88B5-E93A5589E8DB}">
      <dgm:prSet phldrT="[Text]" custT="1"/>
      <dgm:spPr/>
      <dgm:t>
        <a:bodyPr/>
        <a:lstStyle/>
        <a:p>
          <a:r>
            <a:rPr lang="en-US" sz="4400" b="1" u="none" dirty="0" smtClean="0">
              <a:solidFill>
                <a:schemeClr val="bg1"/>
              </a:solidFill>
              <a:effectLst>
                <a:outerShdw blurRad="38100" dist="38100" dir="2700000" algn="tl">
                  <a:srgbClr val="000000">
                    <a:alpha val="43137"/>
                  </a:srgbClr>
                </a:outerShdw>
              </a:effectLst>
            </a:rPr>
            <a:t>Pre-Super Bowl Performance Optimization</a:t>
          </a:r>
          <a:br>
            <a:rPr lang="en-US" sz="4400" b="1" u="none" dirty="0" smtClean="0">
              <a:solidFill>
                <a:schemeClr val="bg1"/>
              </a:solidFill>
              <a:effectLst>
                <a:outerShdw blurRad="38100" dist="38100" dir="2700000" algn="tl">
                  <a:srgbClr val="000000">
                    <a:alpha val="43137"/>
                  </a:srgbClr>
                </a:outerShdw>
              </a:effectLst>
            </a:rPr>
          </a:br>
          <a:r>
            <a:rPr lang="en-US" sz="1000" b="1" u="none" dirty="0" smtClean="0">
              <a:solidFill>
                <a:schemeClr val="bg1"/>
              </a:solidFill>
              <a:effectLst>
                <a:outerShdw blurRad="38100" dist="38100" dir="2700000" algn="tl">
                  <a:srgbClr val="000000">
                    <a:alpha val="43137"/>
                  </a:srgbClr>
                </a:outerShdw>
              </a:effectLst>
            </a:rPr>
            <a:t/>
          </a:r>
          <a:br>
            <a:rPr lang="en-US" sz="1000" b="1" u="none" dirty="0" smtClean="0">
              <a:solidFill>
                <a:schemeClr val="bg1"/>
              </a:solidFill>
              <a:effectLst>
                <a:outerShdw blurRad="38100" dist="38100" dir="2700000" algn="tl">
                  <a:srgbClr val="000000">
                    <a:alpha val="43137"/>
                  </a:srgbClr>
                </a:outerShdw>
              </a:effectLst>
            </a:rPr>
          </a:br>
          <a:r>
            <a:rPr lang="en-US" sz="4400" b="1" i="1" u="none" dirty="0" smtClean="0">
              <a:solidFill>
                <a:schemeClr val="bg1"/>
              </a:solidFill>
              <a:effectLst>
                <a:outerShdw blurRad="38100" dist="38100" dir="2700000" algn="tl">
                  <a:srgbClr val="000000">
                    <a:alpha val="43137"/>
                  </a:srgbClr>
                </a:outerShdw>
              </a:effectLst>
            </a:rPr>
            <a:t>Jan 23 – </a:t>
          </a:r>
          <a:br>
            <a:rPr lang="en-US" sz="4400" b="1" i="1" u="none" dirty="0" smtClean="0">
              <a:solidFill>
                <a:schemeClr val="bg1"/>
              </a:solidFill>
              <a:effectLst>
                <a:outerShdw blurRad="38100" dist="38100" dir="2700000" algn="tl">
                  <a:srgbClr val="000000">
                    <a:alpha val="43137"/>
                  </a:srgbClr>
                </a:outerShdw>
              </a:effectLst>
            </a:rPr>
          </a:br>
          <a:r>
            <a:rPr lang="en-US" sz="4400" b="1" i="1" u="none" dirty="0" smtClean="0">
              <a:solidFill>
                <a:schemeClr val="bg1"/>
              </a:solidFill>
              <a:effectLst>
                <a:outerShdw blurRad="38100" dist="38100" dir="2700000" algn="tl">
                  <a:srgbClr val="000000">
                    <a:alpha val="43137"/>
                  </a:srgbClr>
                </a:outerShdw>
              </a:effectLst>
            </a:rPr>
            <a:t>Feb 3, 2012 </a:t>
          </a:r>
          <a:endParaRPr lang="en-US" sz="4400" b="1" i="1" u="none" dirty="0">
            <a:solidFill>
              <a:schemeClr val="bg1"/>
            </a:solidFill>
            <a:effectLst>
              <a:outerShdw blurRad="38100" dist="38100" dir="2700000" algn="tl">
                <a:srgbClr val="000000">
                  <a:alpha val="43137"/>
                </a:srgbClr>
              </a:outerShdw>
            </a:effectLst>
          </a:endParaRPr>
        </a:p>
      </dgm:t>
    </dgm:pt>
    <dgm:pt modelId="{F342CEFD-53DD-4D42-9D79-3D4D1A229391}" type="parTrans" cxnId="{58167C66-989D-4CF9-9523-AD8346B73AAC}">
      <dgm:prSet/>
      <dgm:spPr/>
      <dgm:t>
        <a:bodyPr/>
        <a:lstStyle/>
        <a:p>
          <a:endParaRPr lang="en-US">
            <a:solidFill>
              <a:schemeClr val="bg1"/>
            </a:solidFill>
            <a:effectLst>
              <a:outerShdw blurRad="38100" dist="38100" dir="2700000" algn="tl">
                <a:srgbClr val="000000">
                  <a:alpha val="43137"/>
                </a:srgbClr>
              </a:outerShdw>
            </a:effectLst>
          </a:endParaRPr>
        </a:p>
      </dgm:t>
    </dgm:pt>
    <dgm:pt modelId="{1C0F5B29-553F-4C0A-8056-D071A9362AE4}" type="sibTrans" cxnId="{58167C66-989D-4CF9-9523-AD8346B73AAC}">
      <dgm:prSet/>
      <dgm:spPr/>
      <dgm:t>
        <a:bodyPr/>
        <a:lstStyle/>
        <a:p>
          <a:endParaRPr lang="en-US">
            <a:solidFill>
              <a:schemeClr val="bg1"/>
            </a:solidFill>
            <a:effectLst>
              <a:outerShdw blurRad="38100" dist="38100" dir="2700000" algn="tl">
                <a:srgbClr val="000000">
                  <a:alpha val="43137"/>
                </a:srgbClr>
              </a:outerShdw>
            </a:effectLst>
          </a:endParaRPr>
        </a:p>
      </dgm:t>
    </dgm:pt>
    <dgm:pt modelId="{08623D6B-E66D-4019-95E0-139DE5054E41}">
      <dgm:prSet phldrT="[Text]" custT="1"/>
      <dgm:spPr/>
      <dgm:t>
        <a:bodyPr/>
        <a:lstStyle/>
        <a:p>
          <a:r>
            <a:rPr lang="en-US" sz="4400" b="1" dirty="0" smtClean="0">
              <a:solidFill>
                <a:schemeClr val="bg1"/>
              </a:solidFill>
              <a:effectLst>
                <a:outerShdw blurRad="38100" dist="38100" dir="2700000" algn="tl">
                  <a:srgbClr val="000000">
                    <a:alpha val="43137"/>
                  </a:srgbClr>
                </a:outerShdw>
              </a:effectLst>
            </a:rPr>
            <a:t>Super Bowl Campaign</a:t>
          </a:r>
          <a:br>
            <a:rPr lang="en-US" sz="4400" b="1" dirty="0" smtClean="0">
              <a:solidFill>
                <a:schemeClr val="bg1"/>
              </a:solidFill>
              <a:effectLst>
                <a:outerShdw blurRad="38100" dist="38100" dir="2700000" algn="tl">
                  <a:srgbClr val="000000">
                    <a:alpha val="43137"/>
                  </a:srgbClr>
                </a:outerShdw>
              </a:effectLst>
            </a:rPr>
          </a:br>
          <a:r>
            <a:rPr lang="en-US" sz="2800" b="0" dirty="0" smtClean="0">
              <a:solidFill>
                <a:schemeClr val="bg1"/>
              </a:solidFill>
              <a:effectLst>
                <a:outerShdw blurRad="38100" dist="38100" dir="2700000" algn="tl">
                  <a:srgbClr val="000000">
                    <a:alpha val="43137"/>
                  </a:srgbClr>
                </a:outerShdw>
              </a:effectLst>
            </a:rPr>
            <a:t/>
          </a:r>
          <a:br>
            <a:rPr lang="en-US" sz="2800" b="0" dirty="0" smtClean="0">
              <a:solidFill>
                <a:schemeClr val="bg1"/>
              </a:solidFill>
              <a:effectLst>
                <a:outerShdw blurRad="38100" dist="38100" dir="2700000" algn="tl">
                  <a:srgbClr val="000000">
                    <a:alpha val="43137"/>
                  </a:srgbClr>
                </a:outerShdw>
              </a:effectLst>
            </a:rPr>
          </a:br>
          <a:r>
            <a:rPr lang="en-US" sz="4400" b="1" i="1" dirty="0" smtClean="0">
              <a:solidFill>
                <a:schemeClr val="bg1"/>
              </a:solidFill>
              <a:effectLst>
                <a:outerShdw blurRad="38100" dist="38100" dir="2700000" algn="tl">
                  <a:srgbClr val="000000">
                    <a:alpha val="43137"/>
                  </a:srgbClr>
                </a:outerShdw>
              </a:effectLst>
            </a:rPr>
            <a:t>February 5, 2012</a:t>
          </a:r>
          <a:endParaRPr lang="en-US" sz="4400" b="1" i="1" dirty="0">
            <a:solidFill>
              <a:schemeClr val="bg1"/>
            </a:solidFill>
            <a:effectLst>
              <a:outerShdw blurRad="38100" dist="38100" dir="2700000" algn="tl">
                <a:srgbClr val="000000">
                  <a:alpha val="43137"/>
                </a:srgbClr>
              </a:outerShdw>
            </a:effectLst>
          </a:endParaRPr>
        </a:p>
      </dgm:t>
    </dgm:pt>
    <dgm:pt modelId="{E3808AD7-A45C-4B21-B431-13495336F2F5}" type="parTrans" cxnId="{32137D01-F5BB-45DC-B00D-3E888A95CB4E}">
      <dgm:prSet/>
      <dgm:spPr/>
      <dgm:t>
        <a:bodyPr/>
        <a:lstStyle/>
        <a:p>
          <a:endParaRPr lang="en-US">
            <a:solidFill>
              <a:schemeClr val="bg1"/>
            </a:solidFill>
            <a:effectLst>
              <a:outerShdw blurRad="38100" dist="38100" dir="2700000" algn="tl">
                <a:srgbClr val="000000">
                  <a:alpha val="43137"/>
                </a:srgbClr>
              </a:outerShdw>
            </a:effectLst>
          </a:endParaRPr>
        </a:p>
      </dgm:t>
    </dgm:pt>
    <dgm:pt modelId="{21203252-B64F-40FF-BB3B-CAAAF5BD10CC}" type="sibTrans" cxnId="{32137D01-F5BB-45DC-B00D-3E888A95CB4E}">
      <dgm:prSet/>
      <dgm:spPr/>
      <dgm:t>
        <a:bodyPr/>
        <a:lstStyle/>
        <a:p>
          <a:endParaRPr lang="en-US">
            <a:solidFill>
              <a:schemeClr val="bg1"/>
            </a:solidFill>
            <a:effectLst>
              <a:outerShdw blurRad="38100" dist="38100" dir="2700000" algn="tl">
                <a:srgbClr val="000000">
                  <a:alpha val="43137"/>
                </a:srgbClr>
              </a:outerShdw>
            </a:effectLst>
          </a:endParaRPr>
        </a:p>
      </dgm:t>
    </dgm:pt>
    <dgm:pt modelId="{2E5A9E8B-7F78-4668-8A3F-2E466B1F7366}">
      <dgm:prSet phldrT="[Text]" custT="1"/>
      <dgm:spPr/>
      <dgm:t>
        <a:bodyPr/>
        <a:lstStyle/>
        <a:p>
          <a:r>
            <a:rPr lang="en-US" sz="4400" b="1" i="1" dirty="0" smtClean="0">
              <a:solidFill>
                <a:schemeClr val="bg1"/>
              </a:solidFill>
              <a:effectLst>
                <a:outerShdw blurRad="38100" dist="38100" dir="2700000" algn="tl">
                  <a:srgbClr val="000000">
                    <a:alpha val="43137"/>
                  </a:srgbClr>
                </a:outerShdw>
              </a:effectLst>
            </a:rPr>
            <a:t>Upgrade to dynaTrace 4.1</a:t>
          </a:r>
          <a:br>
            <a:rPr lang="en-US" sz="4400" b="1" i="1" dirty="0" smtClean="0">
              <a:solidFill>
                <a:schemeClr val="bg1"/>
              </a:solidFill>
              <a:effectLst>
                <a:outerShdw blurRad="38100" dist="38100" dir="2700000" algn="tl">
                  <a:srgbClr val="000000">
                    <a:alpha val="43137"/>
                  </a:srgbClr>
                </a:outerShdw>
              </a:effectLst>
            </a:rPr>
          </a:br>
          <a:endParaRPr lang="en-US" sz="2800" b="1" i="1" dirty="0" smtClean="0">
            <a:solidFill>
              <a:schemeClr val="bg1"/>
            </a:solidFill>
            <a:effectLst>
              <a:outerShdw blurRad="38100" dist="38100" dir="2700000" algn="tl">
                <a:srgbClr val="000000">
                  <a:alpha val="43137"/>
                </a:srgbClr>
              </a:outerShdw>
            </a:effectLst>
          </a:endParaRPr>
        </a:p>
        <a:p>
          <a:r>
            <a:rPr lang="en-US" sz="4400" b="1" i="1" dirty="0" smtClean="0">
              <a:solidFill>
                <a:schemeClr val="bg1"/>
              </a:solidFill>
              <a:effectLst>
                <a:outerShdw blurRad="38100" dist="38100" dir="2700000" algn="tl">
                  <a:srgbClr val="000000">
                    <a:alpha val="43137"/>
                  </a:srgbClr>
                </a:outerShdw>
              </a:effectLst>
            </a:rPr>
            <a:t>Jan 9, 2012</a:t>
          </a:r>
          <a:br>
            <a:rPr lang="en-US" sz="4400" b="1" i="1" dirty="0" smtClean="0">
              <a:solidFill>
                <a:schemeClr val="bg1"/>
              </a:solidFill>
              <a:effectLst>
                <a:outerShdw blurRad="38100" dist="38100" dir="2700000" algn="tl">
                  <a:srgbClr val="000000">
                    <a:alpha val="43137"/>
                  </a:srgbClr>
                </a:outerShdw>
              </a:effectLst>
            </a:rPr>
          </a:br>
          <a:endParaRPr lang="en-US" sz="4400" b="1" i="1" dirty="0">
            <a:solidFill>
              <a:schemeClr val="bg1"/>
            </a:solidFill>
            <a:effectLst>
              <a:outerShdw blurRad="38100" dist="38100" dir="2700000" algn="tl">
                <a:srgbClr val="000000">
                  <a:alpha val="43137"/>
                </a:srgbClr>
              </a:outerShdw>
            </a:effectLst>
          </a:endParaRPr>
        </a:p>
      </dgm:t>
    </dgm:pt>
    <dgm:pt modelId="{35267C5B-DEA4-4BF9-8A35-3B880C8683DC}" type="parTrans" cxnId="{7A916F49-2A7C-4DBD-B08D-185B4BC569EA}">
      <dgm:prSet/>
      <dgm:spPr/>
      <dgm:t>
        <a:bodyPr/>
        <a:lstStyle/>
        <a:p>
          <a:endParaRPr lang="en-US">
            <a:solidFill>
              <a:schemeClr val="bg1"/>
            </a:solidFill>
            <a:effectLst>
              <a:outerShdw blurRad="38100" dist="38100" dir="2700000" algn="tl">
                <a:srgbClr val="000000">
                  <a:alpha val="43137"/>
                </a:srgbClr>
              </a:outerShdw>
            </a:effectLst>
          </a:endParaRPr>
        </a:p>
      </dgm:t>
    </dgm:pt>
    <dgm:pt modelId="{3744F861-06E8-46E3-B073-11C56F0F6C96}" type="sibTrans" cxnId="{7A916F49-2A7C-4DBD-B08D-185B4BC569EA}">
      <dgm:prSet/>
      <dgm:spPr/>
      <dgm:t>
        <a:bodyPr/>
        <a:lstStyle/>
        <a:p>
          <a:endParaRPr lang="en-US">
            <a:solidFill>
              <a:schemeClr val="bg1"/>
            </a:solidFill>
            <a:effectLst>
              <a:outerShdw blurRad="38100" dist="38100" dir="2700000" algn="tl">
                <a:srgbClr val="000000">
                  <a:alpha val="43137"/>
                </a:srgbClr>
              </a:outerShdw>
            </a:effectLst>
          </a:endParaRPr>
        </a:p>
      </dgm:t>
    </dgm:pt>
    <dgm:pt modelId="{A17709A5-19D7-4AC5-8EB0-E90961B51B47}" type="pres">
      <dgm:prSet presAssocID="{832EDCF3-568C-4132-8330-D248FC0D8E45}" presName="Name0" presStyleCnt="0">
        <dgm:presLayoutVars>
          <dgm:dir/>
          <dgm:resizeHandles val="exact"/>
        </dgm:presLayoutVars>
      </dgm:prSet>
      <dgm:spPr/>
    </dgm:pt>
    <dgm:pt modelId="{935E32B1-2649-410E-9747-71F4FA905130}" type="pres">
      <dgm:prSet presAssocID="{832EDCF3-568C-4132-8330-D248FC0D8E45}" presName="arrow" presStyleLbl="bgShp" presStyleIdx="0" presStyleCnt="1" custScaleY="93284"/>
      <dgm:spPr>
        <a:scene3d>
          <a:camera prst="orthographicFront"/>
          <a:lightRig rig="flood" dir="t"/>
        </a:scene3d>
        <a:sp3d z="-190500" contourW="88900" prstMaterial="metal">
          <a:bevelT w="139700" h="127000"/>
        </a:sp3d>
      </dgm:spPr>
    </dgm:pt>
    <dgm:pt modelId="{3006DF30-8C85-475A-978B-16B7750FFA0D}" type="pres">
      <dgm:prSet presAssocID="{832EDCF3-568C-4132-8330-D248FC0D8E45}" presName="points" presStyleCnt="0"/>
      <dgm:spPr/>
    </dgm:pt>
    <dgm:pt modelId="{6DFDAF7D-1199-4807-B24A-E0EA16E02D8F}" type="pres">
      <dgm:prSet presAssocID="{657AD80D-1A03-4266-93C5-22679E2A1D55}" presName="compositeA" presStyleCnt="0"/>
      <dgm:spPr/>
    </dgm:pt>
    <dgm:pt modelId="{90600716-BDB9-4255-A1FD-042A62C06789}" type="pres">
      <dgm:prSet presAssocID="{657AD80D-1A03-4266-93C5-22679E2A1D55}" presName="textA" presStyleLbl="revTx" presStyleIdx="0" presStyleCnt="5" custScaleX="121762">
        <dgm:presLayoutVars>
          <dgm:bulletEnabled val="1"/>
        </dgm:presLayoutVars>
      </dgm:prSet>
      <dgm:spPr/>
      <dgm:t>
        <a:bodyPr/>
        <a:lstStyle/>
        <a:p>
          <a:endParaRPr lang="en-US"/>
        </a:p>
      </dgm:t>
    </dgm:pt>
    <dgm:pt modelId="{90BEC7C5-2952-4587-9534-B64035F50FAB}" type="pres">
      <dgm:prSet presAssocID="{657AD80D-1A03-4266-93C5-22679E2A1D55}" presName="circleA" presStyleLbl="node1" presStyleIdx="0" presStyleCnt="5"/>
      <dgm:spPr>
        <a:effectLst>
          <a:reflection blurRad="6350" stA="52000" endA="300" endPos="35000" dir="5400000" sy="-100000" algn="bl" rotWithShape="0"/>
        </a:effectLst>
      </dgm:spPr>
      <dgm:t>
        <a:bodyPr/>
        <a:lstStyle/>
        <a:p>
          <a:endParaRPr lang="en-US"/>
        </a:p>
      </dgm:t>
    </dgm:pt>
    <dgm:pt modelId="{1DA3CDEE-CE20-4665-AF02-150841788D54}" type="pres">
      <dgm:prSet presAssocID="{657AD80D-1A03-4266-93C5-22679E2A1D55}" presName="spaceA" presStyleCnt="0"/>
      <dgm:spPr/>
    </dgm:pt>
    <dgm:pt modelId="{F132EC6D-B638-4C2C-BB71-89C84788273D}" type="pres">
      <dgm:prSet presAssocID="{1730FDCC-9648-4061-A8EC-EEBF7309705D}" presName="space" presStyleCnt="0"/>
      <dgm:spPr/>
    </dgm:pt>
    <dgm:pt modelId="{C0D55BD3-EF4C-4245-BE5E-9D60CFF71C9F}" type="pres">
      <dgm:prSet presAssocID="{2E5A9E8B-7F78-4668-8A3F-2E466B1F7366}" presName="compositeB" presStyleCnt="0"/>
      <dgm:spPr/>
    </dgm:pt>
    <dgm:pt modelId="{94F4282F-A22E-4B07-9D99-34314178FDFF}" type="pres">
      <dgm:prSet presAssocID="{2E5A9E8B-7F78-4668-8A3F-2E466B1F7366}" presName="textB" presStyleLbl="revTx" presStyleIdx="1" presStyleCnt="5">
        <dgm:presLayoutVars>
          <dgm:bulletEnabled val="1"/>
        </dgm:presLayoutVars>
      </dgm:prSet>
      <dgm:spPr/>
      <dgm:t>
        <a:bodyPr/>
        <a:lstStyle/>
        <a:p>
          <a:endParaRPr lang="en-US"/>
        </a:p>
      </dgm:t>
    </dgm:pt>
    <dgm:pt modelId="{97970BAD-06BA-49FE-A092-C4D8B12123E3}" type="pres">
      <dgm:prSet presAssocID="{2E5A9E8B-7F78-4668-8A3F-2E466B1F7366}" presName="circleB" presStyleLbl="node1" presStyleIdx="1" presStyleCnt="5"/>
      <dgm:spPr>
        <a:effectLst>
          <a:reflection blurRad="6350" stA="52000" endA="300" endPos="35000" dir="5400000" sy="-100000" algn="bl" rotWithShape="0"/>
        </a:effectLst>
      </dgm:spPr>
    </dgm:pt>
    <dgm:pt modelId="{1FD1B087-CDC1-4F1B-9AE3-181D4B2A4BBB}" type="pres">
      <dgm:prSet presAssocID="{2E5A9E8B-7F78-4668-8A3F-2E466B1F7366}" presName="spaceB" presStyleCnt="0"/>
      <dgm:spPr/>
    </dgm:pt>
    <dgm:pt modelId="{64B35144-C53E-4FF2-8EA7-2DBC2B87978E}" type="pres">
      <dgm:prSet presAssocID="{3744F861-06E8-46E3-B073-11C56F0F6C96}" presName="space" presStyleCnt="0"/>
      <dgm:spPr/>
    </dgm:pt>
    <dgm:pt modelId="{C9E0933E-82CE-461C-9948-7C90936D6337}" type="pres">
      <dgm:prSet presAssocID="{D62D80E0-ED46-4136-937E-9178E477A8B1}" presName="compositeA" presStyleCnt="0"/>
      <dgm:spPr/>
    </dgm:pt>
    <dgm:pt modelId="{A16EA5EB-EA40-40DB-A71F-C3E3115D00C2}" type="pres">
      <dgm:prSet presAssocID="{D62D80E0-ED46-4136-937E-9178E477A8B1}" presName="textA" presStyleLbl="revTx" presStyleIdx="2" presStyleCnt="5" custScaleX="110808">
        <dgm:presLayoutVars>
          <dgm:bulletEnabled val="1"/>
        </dgm:presLayoutVars>
      </dgm:prSet>
      <dgm:spPr/>
      <dgm:t>
        <a:bodyPr/>
        <a:lstStyle/>
        <a:p>
          <a:endParaRPr lang="en-US"/>
        </a:p>
      </dgm:t>
    </dgm:pt>
    <dgm:pt modelId="{DC60F932-EC18-43F8-9F45-C50ADCA3AE97}" type="pres">
      <dgm:prSet presAssocID="{D62D80E0-ED46-4136-937E-9178E477A8B1}" presName="circleA" presStyleLbl="node1" presStyleIdx="2" presStyleCnt="5"/>
      <dgm:spPr>
        <a:effectLst>
          <a:reflection blurRad="6350" stA="52000" endA="300" endPos="35000" dir="5400000" sy="-100000" algn="bl" rotWithShape="0"/>
        </a:effectLst>
      </dgm:spPr>
    </dgm:pt>
    <dgm:pt modelId="{C6D02759-EB94-4854-9FD9-5A04E01D069D}" type="pres">
      <dgm:prSet presAssocID="{D62D80E0-ED46-4136-937E-9178E477A8B1}" presName="spaceA" presStyleCnt="0"/>
      <dgm:spPr/>
    </dgm:pt>
    <dgm:pt modelId="{DE7BDB3C-0DA0-49D1-8353-4B65001B0FA2}" type="pres">
      <dgm:prSet presAssocID="{5F6ED6C7-03CE-4951-A944-C90263CDE0C9}" presName="space" presStyleCnt="0"/>
      <dgm:spPr/>
    </dgm:pt>
    <dgm:pt modelId="{942A3AFE-C3AE-4CBB-9767-C7AB64783350}" type="pres">
      <dgm:prSet presAssocID="{AC327EBB-49EA-487F-88B5-E93A5589E8DB}" presName="compositeB" presStyleCnt="0"/>
      <dgm:spPr/>
    </dgm:pt>
    <dgm:pt modelId="{9EBB5749-EBFB-4804-B7C5-364EFFCCA571}" type="pres">
      <dgm:prSet presAssocID="{AC327EBB-49EA-487F-88B5-E93A5589E8DB}" presName="textB" presStyleLbl="revTx" presStyleIdx="3" presStyleCnt="5" custScaleX="112201">
        <dgm:presLayoutVars>
          <dgm:bulletEnabled val="1"/>
        </dgm:presLayoutVars>
      </dgm:prSet>
      <dgm:spPr/>
      <dgm:t>
        <a:bodyPr/>
        <a:lstStyle/>
        <a:p>
          <a:endParaRPr lang="en-US"/>
        </a:p>
      </dgm:t>
    </dgm:pt>
    <dgm:pt modelId="{B5E69099-D1A5-4701-9EC3-CA7C574EC2BA}" type="pres">
      <dgm:prSet presAssocID="{AC327EBB-49EA-487F-88B5-E93A5589E8DB}" presName="circleB" presStyleLbl="node1" presStyleIdx="3" presStyleCnt="5">
        <dgm:style>
          <a:lnRef idx="0">
            <a:schemeClr val="accent6"/>
          </a:lnRef>
          <a:fillRef idx="3">
            <a:schemeClr val="accent6"/>
          </a:fillRef>
          <a:effectRef idx="3">
            <a:schemeClr val="accent6"/>
          </a:effectRef>
          <a:fontRef idx="minor">
            <a:schemeClr val="lt1"/>
          </a:fontRef>
        </dgm:style>
      </dgm:prSet>
      <dgm:spPr>
        <a:effectLst>
          <a:reflection blurRad="6350" stA="52000" endA="300" endPos="35000" dir="5400000" sy="-100000" algn="bl" rotWithShape="0"/>
        </a:effectLst>
        <a:scene3d>
          <a:camera prst="orthographicFront"/>
          <a:lightRig rig="flat" dir="t"/>
        </a:scene3d>
        <a:sp3d>
          <a:bevelT w="120650" h="88900"/>
          <a:bevelB w="88900" h="31750"/>
        </a:sp3d>
      </dgm:spPr>
      <dgm:t>
        <a:bodyPr/>
        <a:lstStyle/>
        <a:p>
          <a:endParaRPr lang="en-US"/>
        </a:p>
      </dgm:t>
    </dgm:pt>
    <dgm:pt modelId="{A63DEC0E-D374-4616-99A5-883DB5354D49}" type="pres">
      <dgm:prSet presAssocID="{AC327EBB-49EA-487F-88B5-E93A5589E8DB}" presName="spaceB" presStyleCnt="0"/>
      <dgm:spPr/>
    </dgm:pt>
    <dgm:pt modelId="{E52DB467-01A0-42A3-BDE4-4FB8BF56CD05}" type="pres">
      <dgm:prSet presAssocID="{1C0F5B29-553F-4C0A-8056-D071A9362AE4}" presName="space" presStyleCnt="0"/>
      <dgm:spPr/>
    </dgm:pt>
    <dgm:pt modelId="{49DAAB00-61F4-44E9-9A8A-35C9E7B5CFF3}" type="pres">
      <dgm:prSet presAssocID="{08623D6B-E66D-4019-95E0-139DE5054E41}" presName="compositeA" presStyleCnt="0"/>
      <dgm:spPr/>
    </dgm:pt>
    <dgm:pt modelId="{4201CE6F-0DE1-49DC-834A-1F08B2A3AEEA}" type="pres">
      <dgm:prSet presAssocID="{08623D6B-E66D-4019-95E0-139DE5054E41}" presName="textA" presStyleLbl="revTx" presStyleIdx="4" presStyleCnt="5">
        <dgm:presLayoutVars>
          <dgm:bulletEnabled val="1"/>
        </dgm:presLayoutVars>
      </dgm:prSet>
      <dgm:spPr/>
      <dgm:t>
        <a:bodyPr/>
        <a:lstStyle/>
        <a:p>
          <a:endParaRPr lang="en-US"/>
        </a:p>
      </dgm:t>
    </dgm:pt>
    <dgm:pt modelId="{B099429A-D3C7-441C-B96A-F5102A7F1A4B}" type="pres">
      <dgm:prSet presAssocID="{08623D6B-E66D-4019-95E0-139DE5054E41}" presName="circleA" presStyleLbl="node1" presStyleIdx="4" presStyleCnt="5"/>
      <dgm:spPr>
        <a:solidFill>
          <a:srgbClr val="00B050"/>
        </a:solidFill>
        <a:effectLst>
          <a:reflection blurRad="6350" stA="52000" endA="300" endPos="35000" dir="5400000" sy="-100000" algn="bl" rotWithShape="0"/>
        </a:effectLst>
      </dgm:spPr>
      <dgm:t>
        <a:bodyPr/>
        <a:lstStyle/>
        <a:p>
          <a:endParaRPr lang="en-US"/>
        </a:p>
      </dgm:t>
    </dgm:pt>
    <dgm:pt modelId="{C827BDFC-213B-4C8C-8338-6C87754919A5}" type="pres">
      <dgm:prSet presAssocID="{08623D6B-E66D-4019-95E0-139DE5054E41}" presName="spaceA" presStyleCnt="0"/>
      <dgm:spPr/>
    </dgm:pt>
  </dgm:ptLst>
  <dgm:cxnLst>
    <dgm:cxn modelId="{FF901B48-3CC4-4627-8DDE-3082A1F87949}" srcId="{832EDCF3-568C-4132-8330-D248FC0D8E45}" destId="{D62D80E0-ED46-4136-937E-9178E477A8B1}" srcOrd="2" destOrd="0" parTransId="{52BB8B6A-60AF-47A3-8AC2-0144FB9E7E1D}" sibTransId="{5F6ED6C7-03CE-4951-A944-C90263CDE0C9}"/>
    <dgm:cxn modelId="{7A916F49-2A7C-4DBD-B08D-185B4BC569EA}" srcId="{832EDCF3-568C-4132-8330-D248FC0D8E45}" destId="{2E5A9E8B-7F78-4668-8A3F-2E466B1F7366}" srcOrd="1" destOrd="0" parTransId="{35267C5B-DEA4-4BF9-8A35-3B880C8683DC}" sibTransId="{3744F861-06E8-46E3-B073-11C56F0F6C96}"/>
    <dgm:cxn modelId="{619559FD-02E6-4221-9064-75783DB4B7D2}" srcId="{832EDCF3-568C-4132-8330-D248FC0D8E45}" destId="{657AD80D-1A03-4266-93C5-22679E2A1D55}" srcOrd="0" destOrd="0" parTransId="{E86CD1E4-3B5A-422D-A6F3-BAD562AB6E18}" sibTransId="{1730FDCC-9648-4061-A8EC-EEBF7309705D}"/>
    <dgm:cxn modelId="{56799D31-F2FF-4259-8234-C829056B0B70}" type="presOf" srcId="{832EDCF3-568C-4132-8330-D248FC0D8E45}" destId="{A17709A5-19D7-4AC5-8EB0-E90961B51B47}" srcOrd="0" destOrd="0" presId="urn:microsoft.com/office/officeart/2005/8/layout/hProcess11"/>
    <dgm:cxn modelId="{6E7BE209-D1FD-4F28-859E-D8B295A4B56B}" type="presOf" srcId="{08623D6B-E66D-4019-95E0-139DE5054E41}" destId="{4201CE6F-0DE1-49DC-834A-1F08B2A3AEEA}" srcOrd="0" destOrd="0" presId="urn:microsoft.com/office/officeart/2005/8/layout/hProcess11"/>
    <dgm:cxn modelId="{293FA01B-8EB4-442F-B435-EEC315908557}" type="presOf" srcId="{657AD80D-1A03-4266-93C5-22679E2A1D55}" destId="{90600716-BDB9-4255-A1FD-042A62C06789}" srcOrd="0" destOrd="0" presId="urn:microsoft.com/office/officeart/2005/8/layout/hProcess11"/>
    <dgm:cxn modelId="{32137D01-F5BB-45DC-B00D-3E888A95CB4E}" srcId="{832EDCF3-568C-4132-8330-D248FC0D8E45}" destId="{08623D6B-E66D-4019-95E0-139DE5054E41}" srcOrd="4" destOrd="0" parTransId="{E3808AD7-A45C-4B21-B431-13495336F2F5}" sibTransId="{21203252-B64F-40FF-BB3B-CAAAF5BD10CC}"/>
    <dgm:cxn modelId="{58167C66-989D-4CF9-9523-AD8346B73AAC}" srcId="{832EDCF3-568C-4132-8330-D248FC0D8E45}" destId="{AC327EBB-49EA-487F-88B5-E93A5589E8DB}" srcOrd="3" destOrd="0" parTransId="{F342CEFD-53DD-4D42-9D79-3D4D1A229391}" sibTransId="{1C0F5B29-553F-4C0A-8056-D071A9362AE4}"/>
    <dgm:cxn modelId="{C034A7DD-664C-4B38-8F96-3D3EFEFF73BB}" type="presOf" srcId="{D62D80E0-ED46-4136-937E-9178E477A8B1}" destId="{A16EA5EB-EA40-40DB-A71F-C3E3115D00C2}" srcOrd="0" destOrd="0" presId="urn:microsoft.com/office/officeart/2005/8/layout/hProcess11"/>
    <dgm:cxn modelId="{7F4D3B81-2DB4-4243-9C3C-8DF0A6CF255C}" type="presOf" srcId="{AC327EBB-49EA-487F-88B5-E93A5589E8DB}" destId="{9EBB5749-EBFB-4804-B7C5-364EFFCCA571}" srcOrd="0" destOrd="0" presId="urn:microsoft.com/office/officeart/2005/8/layout/hProcess11"/>
    <dgm:cxn modelId="{823F84DB-5BA5-40A2-BF0B-E34DAD094DFA}" type="presOf" srcId="{2E5A9E8B-7F78-4668-8A3F-2E466B1F7366}" destId="{94F4282F-A22E-4B07-9D99-34314178FDFF}" srcOrd="0" destOrd="0" presId="urn:microsoft.com/office/officeart/2005/8/layout/hProcess11"/>
    <dgm:cxn modelId="{01F50065-6EE2-43C4-80D9-F5E9AE7071B9}" type="presParOf" srcId="{A17709A5-19D7-4AC5-8EB0-E90961B51B47}" destId="{935E32B1-2649-410E-9747-71F4FA905130}" srcOrd="0" destOrd="0" presId="urn:microsoft.com/office/officeart/2005/8/layout/hProcess11"/>
    <dgm:cxn modelId="{0DF19993-7F3A-4FE8-9C18-BCDE088A864D}" type="presParOf" srcId="{A17709A5-19D7-4AC5-8EB0-E90961B51B47}" destId="{3006DF30-8C85-475A-978B-16B7750FFA0D}" srcOrd="1" destOrd="0" presId="urn:microsoft.com/office/officeart/2005/8/layout/hProcess11"/>
    <dgm:cxn modelId="{268A1E78-3F7C-4C2A-BDF0-09365D1B4EB6}" type="presParOf" srcId="{3006DF30-8C85-475A-978B-16B7750FFA0D}" destId="{6DFDAF7D-1199-4807-B24A-E0EA16E02D8F}" srcOrd="0" destOrd="0" presId="urn:microsoft.com/office/officeart/2005/8/layout/hProcess11"/>
    <dgm:cxn modelId="{ABD3506A-5702-4634-83D8-45B8B4CA62FC}" type="presParOf" srcId="{6DFDAF7D-1199-4807-B24A-E0EA16E02D8F}" destId="{90600716-BDB9-4255-A1FD-042A62C06789}" srcOrd="0" destOrd="0" presId="urn:microsoft.com/office/officeart/2005/8/layout/hProcess11"/>
    <dgm:cxn modelId="{66506ED5-A990-43D8-A150-B84704444956}" type="presParOf" srcId="{6DFDAF7D-1199-4807-B24A-E0EA16E02D8F}" destId="{90BEC7C5-2952-4587-9534-B64035F50FAB}" srcOrd="1" destOrd="0" presId="urn:microsoft.com/office/officeart/2005/8/layout/hProcess11"/>
    <dgm:cxn modelId="{63811D6D-F94F-43D0-991D-7BCAB1646AD9}" type="presParOf" srcId="{6DFDAF7D-1199-4807-B24A-E0EA16E02D8F}" destId="{1DA3CDEE-CE20-4665-AF02-150841788D54}" srcOrd="2" destOrd="0" presId="urn:microsoft.com/office/officeart/2005/8/layout/hProcess11"/>
    <dgm:cxn modelId="{FA68CC1D-79DB-40BF-9E30-2479BA22AE87}" type="presParOf" srcId="{3006DF30-8C85-475A-978B-16B7750FFA0D}" destId="{F132EC6D-B638-4C2C-BB71-89C84788273D}" srcOrd="1" destOrd="0" presId="urn:microsoft.com/office/officeart/2005/8/layout/hProcess11"/>
    <dgm:cxn modelId="{73D32535-EFA3-4BB4-AE7A-7B52FFD5A44F}" type="presParOf" srcId="{3006DF30-8C85-475A-978B-16B7750FFA0D}" destId="{C0D55BD3-EF4C-4245-BE5E-9D60CFF71C9F}" srcOrd="2" destOrd="0" presId="urn:microsoft.com/office/officeart/2005/8/layout/hProcess11"/>
    <dgm:cxn modelId="{9386CAA8-D4C9-4C99-9F13-3927B3CB41FB}" type="presParOf" srcId="{C0D55BD3-EF4C-4245-BE5E-9D60CFF71C9F}" destId="{94F4282F-A22E-4B07-9D99-34314178FDFF}" srcOrd="0" destOrd="0" presId="urn:microsoft.com/office/officeart/2005/8/layout/hProcess11"/>
    <dgm:cxn modelId="{8524E3D3-574A-4081-98DC-CF9F8D34E4C2}" type="presParOf" srcId="{C0D55BD3-EF4C-4245-BE5E-9D60CFF71C9F}" destId="{97970BAD-06BA-49FE-A092-C4D8B12123E3}" srcOrd="1" destOrd="0" presId="urn:microsoft.com/office/officeart/2005/8/layout/hProcess11"/>
    <dgm:cxn modelId="{C773380C-3CC1-46A1-B1DB-F114B98345A0}" type="presParOf" srcId="{C0D55BD3-EF4C-4245-BE5E-9D60CFF71C9F}" destId="{1FD1B087-CDC1-4F1B-9AE3-181D4B2A4BBB}" srcOrd="2" destOrd="0" presId="urn:microsoft.com/office/officeart/2005/8/layout/hProcess11"/>
    <dgm:cxn modelId="{51A992E3-50D3-41DF-A668-B313C1A8FCA9}" type="presParOf" srcId="{3006DF30-8C85-475A-978B-16B7750FFA0D}" destId="{64B35144-C53E-4FF2-8EA7-2DBC2B87978E}" srcOrd="3" destOrd="0" presId="urn:microsoft.com/office/officeart/2005/8/layout/hProcess11"/>
    <dgm:cxn modelId="{A3AC1152-3390-4E08-A29A-B91BAB279347}" type="presParOf" srcId="{3006DF30-8C85-475A-978B-16B7750FFA0D}" destId="{C9E0933E-82CE-461C-9948-7C90936D6337}" srcOrd="4" destOrd="0" presId="urn:microsoft.com/office/officeart/2005/8/layout/hProcess11"/>
    <dgm:cxn modelId="{27F660FE-BD91-415E-AB94-772821410A71}" type="presParOf" srcId="{C9E0933E-82CE-461C-9948-7C90936D6337}" destId="{A16EA5EB-EA40-40DB-A71F-C3E3115D00C2}" srcOrd="0" destOrd="0" presId="urn:microsoft.com/office/officeart/2005/8/layout/hProcess11"/>
    <dgm:cxn modelId="{E9E6F839-875B-4F49-803E-3C64ED2A624C}" type="presParOf" srcId="{C9E0933E-82CE-461C-9948-7C90936D6337}" destId="{DC60F932-EC18-43F8-9F45-C50ADCA3AE97}" srcOrd="1" destOrd="0" presId="urn:microsoft.com/office/officeart/2005/8/layout/hProcess11"/>
    <dgm:cxn modelId="{011259EE-9E98-4010-A049-625487FC0BB6}" type="presParOf" srcId="{C9E0933E-82CE-461C-9948-7C90936D6337}" destId="{C6D02759-EB94-4854-9FD9-5A04E01D069D}" srcOrd="2" destOrd="0" presId="urn:microsoft.com/office/officeart/2005/8/layout/hProcess11"/>
    <dgm:cxn modelId="{7BD0D15C-F258-4E79-AC2F-DE11D2E7EB69}" type="presParOf" srcId="{3006DF30-8C85-475A-978B-16B7750FFA0D}" destId="{DE7BDB3C-0DA0-49D1-8353-4B65001B0FA2}" srcOrd="5" destOrd="0" presId="urn:microsoft.com/office/officeart/2005/8/layout/hProcess11"/>
    <dgm:cxn modelId="{675681AA-236B-47BE-8EAB-962718B76A55}" type="presParOf" srcId="{3006DF30-8C85-475A-978B-16B7750FFA0D}" destId="{942A3AFE-C3AE-4CBB-9767-C7AB64783350}" srcOrd="6" destOrd="0" presId="urn:microsoft.com/office/officeart/2005/8/layout/hProcess11"/>
    <dgm:cxn modelId="{6052B918-4A8E-4E5F-8B58-887B9409EE7E}" type="presParOf" srcId="{942A3AFE-C3AE-4CBB-9767-C7AB64783350}" destId="{9EBB5749-EBFB-4804-B7C5-364EFFCCA571}" srcOrd="0" destOrd="0" presId="urn:microsoft.com/office/officeart/2005/8/layout/hProcess11"/>
    <dgm:cxn modelId="{82228222-3483-40EC-9572-A6FAA30628DF}" type="presParOf" srcId="{942A3AFE-C3AE-4CBB-9767-C7AB64783350}" destId="{B5E69099-D1A5-4701-9EC3-CA7C574EC2BA}" srcOrd="1" destOrd="0" presId="urn:microsoft.com/office/officeart/2005/8/layout/hProcess11"/>
    <dgm:cxn modelId="{A4959147-10E4-4334-8EE3-3145004425A0}" type="presParOf" srcId="{942A3AFE-C3AE-4CBB-9767-C7AB64783350}" destId="{A63DEC0E-D374-4616-99A5-883DB5354D49}" srcOrd="2" destOrd="0" presId="urn:microsoft.com/office/officeart/2005/8/layout/hProcess11"/>
    <dgm:cxn modelId="{D77E007B-E9CD-4C31-A806-8C0ABC289DED}" type="presParOf" srcId="{3006DF30-8C85-475A-978B-16B7750FFA0D}" destId="{E52DB467-01A0-42A3-BDE4-4FB8BF56CD05}" srcOrd="7" destOrd="0" presId="urn:microsoft.com/office/officeart/2005/8/layout/hProcess11"/>
    <dgm:cxn modelId="{3E03F7C6-AA70-44E6-90D0-A0F78C3BC28D}" type="presParOf" srcId="{3006DF30-8C85-475A-978B-16B7750FFA0D}" destId="{49DAAB00-61F4-44E9-9A8A-35C9E7B5CFF3}" srcOrd="8" destOrd="0" presId="urn:microsoft.com/office/officeart/2005/8/layout/hProcess11"/>
    <dgm:cxn modelId="{6A5FD535-314D-46A0-91DC-AEC9CA43059B}" type="presParOf" srcId="{49DAAB00-61F4-44E9-9A8A-35C9E7B5CFF3}" destId="{4201CE6F-0DE1-49DC-834A-1F08B2A3AEEA}" srcOrd="0" destOrd="0" presId="urn:microsoft.com/office/officeart/2005/8/layout/hProcess11"/>
    <dgm:cxn modelId="{0CAEAEA3-3511-4D6C-97AF-E3CEF886E214}" type="presParOf" srcId="{49DAAB00-61F4-44E9-9A8A-35C9E7B5CFF3}" destId="{B099429A-D3C7-441C-B96A-F5102A7F1A4B}" srcOrd="1" destOrd="0" presId="urn:microsoft.com/office/officeart/2005/8/layout/hProcess11"/>
    <dgm:cxn modelId="{3353EFC8-8926-4829-9CAD-BCCCAA5F51B4}" type="presParOf" srcId="{49DAAB00-61F4-44E9-9A8A-35C9E7B5CFF3}" destId="{C827BDFC-213B-4C8C-8338-6C87754919A5}" srcOrd="2" destOrd="0" presId="urn:microsoft.com/office/officeart/2005/8/layout/hProcess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5E32B1-2649-410E-9747-71F4FA905130}">
      <dsp:nvSpPr>
        <dsp:cNvPr id="0" name=""/>
        <dsp:cNvSpPr/>
      </dsp:nvSpPr>
      <dsp:spPr>
        <a:xfrm>
          <a:off x="0" y="3319809"/>
          <a:ext cx="23469599" cy="3952181"/>
        </a:xfrm>
        <a:prstGeom prst="notchedRightArrow">
          <a:avLst/>
        </a:prstGeom>
        <a:gradFill rotWithShape="0">
          <a:gsLst>
            <a:gs pos="0">
              <a:schemeClr val="accent2">
                <a:tint val="40000"/>
                <a:hueOff val="0"/>
                <a:satOff val="0"/>
                <a:lumOff val="0"/>
                <a:alphaOff val="0"/>
                <a:tint val="100000"/>
                <a:shade val="100000"/>
                <a:satMod val="130000"/>
              </a:schemeClr>
            </a:gs>
            <a:gs pos="100000">
              <a:schemeClr val="accent2">
                <a:tint val="40000"/>
                <a:hueOff val="0"/>
                <a:satOff val="0"/>
                <a:lumOff val="0"/>
                <a:alphaOff val="0"/>
                <a:tint val="50000"/>
                <a:shade val="100000"/>
                <a:satMod val="350000"/>
              </a:schemeClr>
            </a:gs>
          </a:gsLst>
          <a:lin ang="16200000" scaled="0"/>
        </a:gradFill>
        <a:ln>
          <a:noFill/>
        </a:ln>
        <a:effectLst/>
        <a:scene3d>
          <a:camera prst="orthographicFront"/>
          <a:lightRig rig="flood" dir="t"/>
        </a:scene3d>
        <a:sp3d z="-190500" contourW="88900" prstMaterial="metal">
          <a:bevelT w="139700" h="127000"/>
        </a:sp3d>
      </dsp:spPr>
      <dsp:style>
        <a:lnRef idx="0">
          <a:scrgbClr r="0" g="0" b="0"/>
        </a:lnRef>
        <a:fillRef idx="3">
          <a:scrgbClr r="0" g="0" b="0"/>
        </a:fillRef>
        <a:effectRef idx="0">
          <a:scrgbClr r="0" g="0" b="0"/>
        </a:effectRef>
        <a:fontRef idx="minor"/>
      </dsp:style>
    </dsp:sp>
    <dsp:sp modelId="{90600716-BDB9-4255-A1FD-042A62C06789}">
      <dsp:nvSpPr>
        <dsp:cNvPr id="0" name=""/>
        <dsp:cNvSpPr/>
      </dsp:nvSpPr>
      <dsp:spPr>
        <a:xfrm>
          <a:off x="3636" y="0"/>
          <a:ext cx="4552374" cy="423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312928" rIns="312928" bIns="312928" numCol="1" spcCol="1270" anchor="b" anchorCtr="0">
          <a:noAutofit/>
        </a:bodyPr>
        <a:lstStyle/>
        <a:p>
          <a:pPr lvl="0" algn="ctr" defTabSz="1955800">
            <a:lnSpc>
              <a:spcPct val="90000"/>
            </a:lnSpc>
            <a:spcBef>
              <a:spcPct val="0"/>
            </a:spcBef>
            <a:spcAft>
              <a:spcPct val="35000"/>
            </a:spcAft>
          </a:pPr>
          <a:r>
            <a:rPr lang="en-US" sz="4400" b="1" kern="1200" dirty="0" smtClean="0">
              <a:solidFill>
                <a:schemeClr val="bg1"/>
              </a:solidFill>
              <a:effectLst>
                <a:outerShdw blurRad="38100" dist="38100" dir="2700000" algn="tl">
                  <a:srgbClr val="000000">
                    <a:alpha val="43137"/>
                  </a:srgbClr>
                </a:outerShdw>
              </a:effectLst>
            </a:rPr>
            <a:t>Staging Deployment and dynaTrace 4.0 POC</a:t>
          </a:r>
          <a:br>
            <a:rPr lang="en-US" sz="4400" b="1" kern="1200" dirty="0" smtClean="0">
              <a:solidFill>
                <a:schemeClr val="bg1"/>
              </a:solidFill>
              <a:effectLst>
                <a:outerShdw blurRad="38100" dist="38100" dir="2700000" algn="tl">
                  <a:srgbClr val="000000">
                    <a:alpha val="43137"/>
                  </a:srgbClr>
                </a:outerShdw>
              </a:effectLst>
            </a:rPr>
          </a:br>
          <a:r>
            <a:rPr lang="en-US" sz="1000" b="1" kern="1200" dirty="0" smtClean="0">
              <a:solidFill>
                <a:schemeClr val="bg1"/>
              </a:solidFill>
              <a:effectLst>
                <a:outerShdw blurRad="38100" dist="38100" dir="2700000" algn="tl">
                  <a:srgbClr val="000000">
                    <a:alpha val="43137"/>
                  </a:srgbClr>
                </a:outerShdw>
              </a:effectLst>
            </a:rPr>
            <a:t/>
          </a:r>
          <a:br>
            <a:rPr lang="en-US" sz="1000" b="1" kern="1200" dirty="0" smtClean="0">
              <a:solidFill>
                <a:schemeClr val="bg1"/>
              </a:solidFill>
              <a:effectLst>
                <a:outerShdw blurRad="38100" dist="38100" dir="2700000" algn="tl">
                  <a:srgbClr val="000000">
                    <a:alpha val="43137"/>
                  </a:srgbClr>
                </a:outerShdw>
              </a:effectLst>
            </a:rPr>
          </a:br>
          <a:r>
            <a:rPr lang="en-US" sz="4400" b="1" i="1" kern="1200" dirty="0" smtClean="0">
              <a:solidFill>
                <a:schemeClr val="bg1"/>
              </a:solidFill>
              <a:effectLst>
                <a:outerShdw blurRad="38100" dist="38100" dir="2700000" algn="tl">
                  <a:srgbClr val="000000">
                    <a:alpha val="43137"/>
                  </a:srgbClr>
                </a:outerShdw>
              </a:effectLst>
            </a:rPr>
            <a:t>Oct 17 – 20, 2011</a:t>
          </a:r>
        </a:p>
      </dsp:txBody>
      <dsp:txXfrm>
        <a:off x="3636" y="0"/>
        <a:ext cx="4552374" cy="4236720"/>
      </dsp:txXfrm>
    </dsp:sp>
    <dsp:sp modelId="{90BEC7C5-2952-4587-9534-B64035F50FAB}">
      <dsp:nvSpPr>
        <dsp:cNvPr id="0" name=""/>
        <dsp:cNvSpPr/>
      </dsp:nvSpPr>
      <dsp:spPr>
        <a:xfrm>
          <a:off x="1750233" y="4766309"/>
          <a:ext cx="1059180" cy="1059180"/>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reflection blurRad="6350" stA="52000" endA="300" endPos="35000" dir="5400000" sy="-100000" algn="bl"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4F4282F-A22E-4B07-9D99-34314178FDFF}">
      <dsp:nvSpPr>
        <dsp:cNvPr id="0" name=""/>
        <dsp:cNvSpPr/>
      </dsp:nvSpPr>
      <dsp:spPr>
        <a:xfrm>
          <a:off x="4742948" y="6355079"/>
          <a:ext cx="3738748" cy="423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312928" rIns="312928" bIns="312928" numCol="1" spcCol="1270" anchor="t" anchorCtr="0">
          <a:noAutofit/>
        </a:bodyPr>
        <a:lstStyle/>
        <a:p>
          <a:pPr lvl="0" algn="ctr" defTabSz="1955800">
            <a:lnSpc>
              <a:spcPct val="90000"/>
            </a:lnSpc>
            <a:spcBef>
              <a:spcPct val="0"/>
            </a:spcBef>
            <a:spcAft>
              <a:spcPct val="35000"/>
            </a:spcAft>
          </a:pPr>
          <a:r>
            <a:rPr lang="en-US" sz="4400" b="1" i="1" kern="1200" dirty="0" smtClean="0">
              <a:solidFill>
                <a:schemeClr val="bg1"/>
              </a:solidFill>
              <a:effectLst>
                <a:outerShdw blurRad="38100" dist="38100" dir="2700000" algn="tl">
                  <a:srgbClr val="000000">
                    <a:alpha val="43137"/>
                  </a:srgbClr>
                </a:outerShdw>
              </a:effectLst>
            </a:rPr>
            <a:t>Upgrade to dynaTrace 4.1</a:t>
          </a:r>
          <a:br>
            <a:rPr lang="en-US" sz="4400" b="1" i="1" kern="1200" dirty="0" smtClean="0">
              <a:solidFill>
                <a:schemeClr val="bg1"/>
              </a:solidFill>
              <a:effectLst>
                <a:outerShdw blurRad="38100" dist="38100" dir="2700000" algn="tl">
                  <a:srgbClr val="000000">
                    <a:alpha val="43137"/>
                  </a:srgbClr>
                </a:outerShdw>
              </a:effectLst>
            </a:rPr>
          </a:br>
          <a:endParaRPr lang="en-US" sz="2800" b="1" i="1" kern="1200" dirty="0" smtClean="0">
            <a:solidFill>
              <a:schemeClr val="bg1"/>
            </a:solidFill>
            <a:effectLst>
              <a:outerShdw blurRad="38100" dist="38100" dir="2700000" algn="tl">
                <a:srgbClr val="000000">
                  <a:alpha val="43137"/>
                </a:srgbClr>
              </a:outerShdw>
            </a:effectLst>
          </a:endParaRPr>
        </a:p>
        <a:p>
          <a:pPr lvl="0" algn="ctr" defTabSz="1955800">
            <a:lnSpc>
              <a:spcPct val="90000"/>
            </a:lnSpc>
            <a:spcBef>
              <a:spcPct val="0"/>
            </a:spcBef>
            <a:spcAft>
              <a:spcPct val="35000"/>
            </a:spcAft>
          </a:pPr>
          <a:r>
            <a:rPr lang="en-US" sz="4400" b="1" i="1" kern="1200" dirty="0" smtClean="0">
              <a:solidFill>
                <a:schemeClr val="bg1"/>
              </a:solidFill>
              <a:effectLst>
                <a:outerShdw blurRad="38100" dist="38100" dir="2700000" algn="tl">
                  <a:srgbClr val="000000">
                    <a:alpha val="43137"/>
                  </a:srgbClr>
                </a:outerShdw>
              </a:effectLst>
            </a:rPr>
            <a:t>Jan 9, 2012</a:t>
          </a:r>
          <a:br>
            <a:rPr lang="en-US" sz="4400" b="1" i="1" kern="1200" dirty="0" smtClean="0">
              <a:solidFill>
                <a:schemeClr val="bg1"/>
              </a:solidFill>
              <a:effectLst>
                <a:outerShdw blurRad="38100" dist="38100" dir="2700000" algn="tl">
                  <a:srgbClr val="000000">
                    <a:alpha val="43137"/>
                  </a:srgbClr>
                </a:outerShdw>
              </a:effectLst>
            </a:rPr>
          </a:br>
          <a:endParaRPr lang="en-US" sz="4400" b="1" i="1" kern="1200" dirty="0">
            <a:solidFill>
              <a:schemeClr val="bg1"/>
            </a:solidFill>
            <a:effectLst>
              <a:outerShdw blurRad="38100" dist="38100" dir="2700000" algn="tl">
                <a:srgbClr val="000000">
                  <a:alpha val="43137"/>
                </a:srgbClr>
              </a:outerShdw>
            </a:effectLst>
          </a:endParaRPr>
        </a:p>
      </dsp:txBody>
      <dsp:txXfrm>
        <a:off x="4742948" y="6355079"/>
        <a:ext cx="3738748" cy="4236720"/>
      </dsp:txXfrm>
    </dsp:sp>
    <dsp:sp modelId="{97970BAD-06BA-49FE-A092-C4D8B12123E3}">
      <dsp:nvSpPr>
        <dsp:cNvPr id="0" name=""/>
        <dsp:cNvSpPr/>
      </dsp:nvSpPr>
      <dsp:spPr>
        <a:xfrm>
          <a:off x="6082732" y="4766309"/>
          <a:ext cx="1059180" cy="1059180"/>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reflection blurRad="6350" stA="52000" endA="300" endPos="35000" dir="5400000" sy="-100000" algn="bl"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16EA5EB-EA40-40DB-A71F-C3E3115D00C2}">
      <dsp:nvSpPr>
        <dsp:cNvPr id="0" name=""/>
        <dsp:cNvSpPr/>
      </dsp:nvSpPr>
      <dsp:spPr>
        <a:xfrm>
          <a:off x="8668634" y="0"/>
          <a:ext cx="4142832" cy="423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312928" rIns="312928" bIns="312928" numCol="1" spcCol="1270" anchor="b" anchorCtr="0">
          <a:noAutofit/>
        </a:bodyPr>
        <a:lstStyle/>
        <a:p>
          <a:pPr lvl="0" algn="ctr" defTabSz="1955800">
            <a:lnSpc>
              <a:spcPct val="90000"/>
            </a:lnSpc>
            <a:spcBef>
              <a:spcPct val="0"/>
            </a:spcBef>
            <a:spcAft>
              <a:spcPct val="35000"/>
            </a:spcAft>
          </a:pPr>
          <a:r>
            <a:rPr lang="en-US" sz="4400" b="1" kern="1200" dirty="0" smtClean="0">
              <a:solidFill>
                <a:schemeClr val="bg1"/>
              </a:solidFill>
              <a:effectLst>
                <a:outerShdw blurRad="38100" dist="38100" dir="2700000" algn="tl">
                  <a:srgbClr val="000000">
                    <a:alpha val="43137"/>
                  </a:srgbClr>
                </a:outerShdw>
              </a:effectLst>
            </a:rPr>
            <a:t>Production Deployment</a:t>
          </a:r>
        </a:p>
        <a:p>
          <a:pPr lvl="0" algn="ctr" defTabSz="1955800">
            <a:lnSpc>
              <a:spcPct val="90000"/>
            </a:lnSpc>
            <a:spcBef>
              <a:spcPct val="0"/>
            </a:spcBef>
            <a:spcAft>
              <a:spcPct val="35000"/>
            </a:spcAft>
          </a:pPr>
          <a:r>
            <a:rPr lang="en-US" sz="4400" b="1" kern="1200" dirty="0" smtClean="0">
              <a:solidFill>
                <a:schemeClr val="bg1"/>
              </a:solidFill>
              <a:effectLst>
                <a:outerShdw blurRad="38100" dist="38100" dir="2700000" algn="tl">
                  <a:srgbClr val="000000">
                    <a:alpha val="43137"/>
                  </a:srgbClr>
                </a:outerShdw>
              </a:effectLst>
            </a:rPr>
            <a:t>450 JVMs</a:t>
          </a:r>
        </a:p>
        <a:p>
          <a:pPr lvl="0" algn="ctr" defTabSz="1955800">
            <a:lnSpc>
              <a:spcPct val="90000"/>
            </a:lnSpc>
            <a:spcBef>
              <a:spcPct val="0"/>
            </a:spcBef>
            <a:spcAft>
              <a:spcPct val="35000"/>
            </a:spcAft>
          </a:pPr>
          <a:r>
            <a:rPr lang="en-US" sz="1000" b="1" i="1" kern="1200" dirty="0" smtClean="0">
              <a:solidFill>
                <a:schemeClr val="bg1"/>
              </a:solidFill>
              <a:effectLst>
                <a:outerShdw blurRad="38100" dist="38100" dir="2700000" algn="tl">
                  <a:srgbClr val="000000">
                    <a:alpha val="43137"/>
                  </a:srgbClr>
                </a:outerShdw>
              </a:effectLst>
            </a:rPr>
            <a:t/>
          </a:r>
          <a:br>
            <a:rPr lang="en-US" sz="1000" b="1" i="1" kern="1200" dirty="0" smtClean="0">
              <a:solidFill>
                <a:schemeClr val="bg1"/>
              </a:solidFill>
              <a:effectLst>
                <a:outerShdw blurRad="38100" dist="38100" dir="2700000" algn="tl">
                  <a:srgbClr val="000000">
                    <a:alpha val="43137"/>
                  </a:srgbClr>
                </a:outerShdw>
              </a:effectLst>
            </a:rPr>
          </a:br>
          <a:r>
            <a:rPr lang="en-US" sz="4400" b="1" i="1" kern="1200" dirty="0" smtClean="0">
              <a:solidFill>
                <a:schemeClr val="bg1"/>
              </a:solidFill>
              <a:effectLst>
                <a:outerShdw blurRad="38100" dist="38100" dir="2700000" algn="tl">
                  <a:srgbClr val="000000">
                    <a:alpha val="43137"/>
                  </a:srgbClr>
                </a:outerShdw>
              </a:effectLst>
            </a:rPr>
            <a:t>Jan 16 – 20,</a:t>
          </a:r>
          <a:br>
            <a:rPr lang="en-US" sz="4400" b="1" i="1" kern="1200" dirty="0" smtClean="0">
              <a:solidFill>
                <a:schemeClr val="bg1"/>
              </a:solidFill>
              <a:effectLst>
                <a:outerShdw blurRad="38100" dist="38100" dir="2700000" algn="tl">
                  <a:srgbClr val="000000">
                    <a:alpha val="43137"/>
                  </a:srgbClr>
                </a:outerShdw>
              </a:effectLst>
            </a:rPr>
          </a:br>
          <a:r>
            <a:rPr lang="en-US" sz="4400" b="1" i="1" kern="1200" dirty="0" smtClean="0">
              <a:solidFill>
                <a:schemeClr val="bg1"/>
              </a:solidFill>
              <a:effectLst>
                <a:outerShdw blurRad="38100" dist="38100" dir="2700000" algn="tl">
                  <a:srgbClr val="000000">
                    <a:alpha val="43137"/>
                  </a:srgbClr>
                </a:outerShdw>
              </a:effectLst>
            </a:rPr>
            <a:t>2012</a:t>
          </a:r>
          <a:endParaRPr lang="en-US" sz="4400" b="1" i="1" kern="1200" dirty="0">
            <a:solidFill>
              <a:schemeClr val="bg1"/>
            </a:solidFill>
            <a:effectLst>
              <a:outerShdw blurRad="38100" dist="38100" dir="2700000" algn="tl">
                <a:srgbClr val="000000">
                  <a:alpha val="43137"/>
                </a:srgbClr>
              </a:outerShdw>
            </a:effectLst>
          </a:endParaRPr>
        </a:p>
      </dsp:txBody>
      <dsp:txXfrm>
        <a:off x="8668634" y="0"/>
        <a:ext cx="4142832" cy="4236720"/>
      </dsp:txXfrm>
    </dsp:sp>
    <dsp:sp modelId="{DC60F932-EC18-43F8-9F45-C50ADCA3AE97}">
      <dsp:nvSpPr>
        <dsp:cNvPr id="0" name=""/>
        <dsp:cNvSpPr/>
      </dsp:nvSpPr>
      <dsp:spPr>
        <a:xfrm>
          <a:off x="10210460" y="4766309"/>
          <a:ext cx="1059180" cy="1059180"/>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reflection blurRad="6350" stA="52000" endA="300" endPos="35000" dir="5400000" sy="-100000" algn="bl"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EBB5749-EBFB-4804-B7C5-364EFFCCA571}">
      <dsp:nvSpPr>
        <dsp:cNvPr id="0" name=""/>
        <dsp:cNvSpPr/>
      </dsp:nvSpPr>
      <dsp:spPr>
        <a:xfrm>
          <a:off x="12998404" y="6355079"/>
          <a:ext cx="4194913" cy="423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312928" rIns="312928" bIns="312928" numCol="1" spcCol="1270" anchor="t" anchorCtr="0">
          <a:noAutofit/>
        </a:bodyPr>
        <a:lstStyle/>
        <a:p>
          <a:pPr lvl="0" algn="ctr" defTabSz="1955800">
            <a:lnSpc>
              <a:spcPct val="90000"/>
            </a:lnSpc>
            <a:spcBef>
              <a:spcPct val="0"/>
            </a:spcBef>
            <a:spcAft>
              <a:spcPct val="35000"/>
            </a:spcAft>
          </a:pPr>
          <a:r>
            <a:rPr lang="en-US" sz="4400" b="1" u="none" kern="1200" dirty="0" smtClean="0">
              <a:solidFill>
                <a:schemeClr val="bg1"/>
              </a:solidFill>
              <a:effectLst>
                <a:outerShdw blurRad="38100" dist="38100" dir="2700000" algn="tl">
                  <a:srgbClr val="000000">
                    <a:alpha val="43137"/>
                  </a:srgbClr>
                </a:outerShdw>
              </a:effectLst>
            </a:rPr>
            <a:t>Pre-Super Bowl Performance Optimization</a:t>
          </a:r>
          <a:br>
            <a:rPr lang="en-US" sz="4400" b="1" u="none" kern="1200" dirty="0" smtClean="0">
              <a:solidFill>
                <a:schemeClr val="bg1"/>
              </a:solidFill>
              <a:effectLst>
                <a:outerShdw blurRad="38100" dist="38100" dir="2700000" algn="tl">
                  <a:srgbClr val="000000">
                    <a:alpha val="43137"/>
                  </a:srgbClr>
                </a:outerShdw>
              </a:effectLst>
            </a:rPr>
          </a:br>
          <a:r>
            <a:rPr lang="en-US" sz="1000" b="1" u="none" kern="1200" dirty="0" smtClean="0">
              <a:solidFill>
                <a:schemeClr val="bg1"/>
              </a:solidFill>
              <a:effectLst>
                <a:outerShdw blurRad="38100" dist="38100" dir="2700000" algn="tl">
                  <a:srgbClr val="000000">
                    <a:alpha val="43137"/>
                  </a:srgbClr>
                </a:outerShdw>
              </a:effectLst>
            </a:rPr>
            <a:t/>
          </a:r>
          <a:br>
            <a:rPr lang="en-US" sz="1000" b="1" u="none" kern="1200" dirty="0" smtClean="0">
              <a:solidFill>
                <a:schemeClr val="bg1"/>
              </a:solidFill>
              <a:effectLst>
                <a:outerShdw blurRad="38100" dist="38100" dir="2700000" algn="tl">
                  <a:srgbClr val="000000">
                    <a:alpha val="43137"/>
                  </a:srgbClr>
                </a:outerShdw>
              </a:effectLst>
            </a:rPr>
          </a:br>
          <a:r>
            <a:rPr lang="en-US" sz="4400" b="1" i="1" u="none" kern="1200" dirty="0" smtClean="0">
              <a:solidFill>
                <a:schemeClr val="bg1"/>
              </a:solidFill>
              <a:effectLst>
                <a:outerShdw blurRad="38100" dist="38100" dir="2700000" algn="tl">
                  <a:srgbClr val="000000">
                    <a:alpha val="43137"/>
                  </a:srgbClr>
                </a:outerShdw>
              </a:effectLst>
            </a:rPr>
            <a:t>Jan 23 – </a:t>
          </a:r>
          <a:br>
            <a:rPr lang="en-US" sz="4400" b="1" i="1" u="none" kern="1200" dirty="0" smtClean="0">
              <a:solidFill>
                <a:schemeClr val="bg1"/>
              </a:solidFill>
              <a:effectLst>
                <a:outerShdw blurRad="38100" dist="38100" dir="2700000" algn="tl">
                  <a:srgbClr val="000000">
                    <a:alpha val="43137"/>
                  </a:srgbClr>
                </a:outerShdw>
              </a:effectLst>
            </a:rPr>
          </a:br>
          <a:r>
            <a:rPr lang="en-US" sz="4400" b="1" i="1" u="none" kern="1200" dirty="0" smtClean="0">
              <a:solidFill>
                <a:schemeClr val="bg1"/>
              </a:solidFill>
              <a:effectLst>
                <a:outerShdw blurRad="38100" dist="38100" dir="2700000" algn="tl">
                  <a:srgbClr val="000000">
                    <a:alpha val="43137"/>
                  </a:srgbClr>
                </a:outerShdw>
              </a:effectLst>
            </a:rPr>
            <a:t>Feb 3, 2012 </a:t>
          </a:r>
          <a:endParaRPr lang="en-US" sz="4400" b="1" i="1" u="none" kern="1200" dirty="0">
            <a:solidFill>
              <a:schemeClr val="bg1"/>
            </a:solidFill>
            <a:effectLst>
              <a:outerShdw blurRad="38100" dist="38100" dir="2700000" algn="tl">
                <a:srgbClr val="000000">
                  <a:alpha val="43137"/>
                </a:srgbClr>
              </a:outerShdw>
            </a:effectLst>
          </a:endParaRPr>
        </a:p>
      </dsp:txBody>
      <dsp:txXfrm>
        <a:off x="12998404" y="6355079"/>
        <a:ext cx="4194913" cy="4236720"/>
      </dsp:txXfrm>
    </dsp:sp>
    <dsp:sp modelId="{B5E69099-D1A5-4701-9EC3-CA7C574EC2BA}">
      <dsp:nvSpPr>
        <dsp:cNvPr id="0" name=""/>
        <dsp:cNvSpPr/>
      </dsp:nvSpPr>
      <dsp:spPr>
        <a:xfrm>
          <a:off x="14566271" y="4766309"/>
          <a:ext cx="1059180" cy="1059180"/>
        </a:xfrm>
        <a:prstGeom prst="ellipse">
          <a:avLst/>
        </a:prstGeom>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reflection blurRad="6350" stA="52000" endA="300" endPos="35000" dir="5400000" sy="-100000" algn="bl" rotWithShape="0"/>
        </a:effectLst>
        <a:scene3d>
          <a:camera prst="orthographicFront"/>
          <a:lightRig rig="flat" dir="t"/>
        </a:scene3d>
        <a:sp3d>
          <a:bevelT w="120650" h="88900"/>
          <a:bevelB w="88900" h="31750"/>
        </a:sp3d>
      </dsp:spPr>
      <dsp:style>
        <a:lnRef idx="0">
          <a:schemeClr val="accent6"/>
        </a:lnRef>
        <a:fillRef idx="3">
          <a:schemeClr val="accent6"/>
        </a:fillRef>
        <a:effectRef idx="3">
          <a:schemeClr val="accent6"/>
        </a:effectRef>
        <a:fontRef idx="minor">
          <a:schemeClr val="lt1"/>
        </a:fontRef>
      </dsp:style>
    </dsp:sp>
    <dsp:sp modelId="{4201CE6F-0DE1-49DC-834A-1F08B2A3AEEA}">
      <dsp:nvSpPr>
        <dsp:cNvPr id="0" name=""/>
        <dsp:cNvSpPr/>
      </dsp:nvSpPr>
      <dsp:spPr>
        <a:xfrm>
          <a:off x="17380255" y="0"/>
          <a:ext cx="3738748" cy="423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312928" rIns="312928" bIns="312928" numCol="1" spcCol="1270" anchor="b" anchorCtr="0">
          <a:noAutofit/>
        </a:bodyPr>
        <a:lstStyle/>
        <a:p>
          <a:pPr lvl="0" algn="ctr" defTabSz="1955800">
            <a:lnSpc>
              <a:spcPct val="90000"/>
            </a:lnSpc>
            <a:spcBef>
              <a:spcPct val="0"/>
            </a:spcBef>
            <a:spcAft>
              <a:spcPct val="35000"/>
            </a:spcAft>
          </a:pPr>
          <a:r>
            <a:rPr lang="en-US" sz="4400" b="1" kern="1200" dirty="0" smtClean="0">
              <a:solidFill>
                <a:schemeClr val="bg1"/>
              </a:solidFill>
              <a:effectLst>
                <a:outerShdw blurRad="38100" dist="38100" dir="2700000" algn="tl">
                  <a:srgbClr val="000000">
                    <a:alpha val="43137"/>
                  </a:srgbClr>
                </a:outerShdw>
              </a:effectLst>
            </a:rPr>
            <a:t>Super Bowl Campaign</a:t>
          </a:r>
          <a:br>
            <a:rPr lang="en-US" sz="4400" b="1" kern="1200" dirty="0" smtClean="0">
              <a:solidFill>
                <a:schemeClr val="bg1"/>
              </a:solidFill>
              <a:effectLst>
                <a:outerShdw blurRad="38100" dist="38100" dir="2700000" algn="tl">
                  <a:srgbClr val="000000">
                    <a:alpha val="43137"/>
                  </a:srgbClr>
                </a:outerShdw>
              </a:effectLst>
            </a:rPr>
          </a:br>
          <a:r>
            <a:rPr lang="en-US" sz="2800" b="0" kern="1200" dirty="0" smtClean="0">
              <a:solidFill>
                <a:schemeClr val="bg1"/>
              </a:solidFill>
              <a:effectLst>
                <a:outerShdw blurRad="38100" dist="38100" dir="2700000" algn="tl">
                  <a:srgbClr val="000000">
                    <a:alpha val="43137"/>
                  </a:srgbClr>
                </a:outerShdw>
              </a:effectLst>
            </a:rPr>
            <a:t/>
          </a:r>
          <a:br>
            <a:rPr lang="en-US" sz="2800" b="0" kern="1200" dirty="0" smtClean="0">
              <a:solidFill>
                <a:schemeClr val="bg1"/>
              </a:solidFill>
              <a:effectLst>
                <a:outerShdw blurRad="38100" dist="38100" dir="2700000" algn="tl">
                  <a:srgbClr val="000000">
                    <a:alpha val="43137"/>
                  </a:srgbClr>
                </a:outerShdw>
              </a:effectLst>
            </a:rPr>
          </a:br>
          <a:r>
            <a:rPr lang="en-US" sz="4400" b="1" i="1" kern="1200" dirty="0" smtClean="0">
              <a:solidFill>
                <a:schemeClr val="bg1"/>
              </a:solidFill>
              <a:effectLst>
                <a:outerShdw blurRad="38100" dist="38100" dir="2700000" algn="tl">
                  <a:srgbClr val="000000">
                    <a:alpha val="43137"/>
                  </a:srgbClr>
                </a:outerShdw>
              </a:effectLst>
            </a:rPr>
            <a:t>February 5, 2012</a:t>
          </a:r>
          <a:endParaRPr lang="en-US" sz="4400" b="1" i="1" kern="1200" dirty="0">
            <a:solidFill>
              <a:schemeClr val="bg1"/>
            </a:solidFill>
            <a:effectLst>
              <a:outerShdw blurRad="38100" dist="38100" dir="2700000" algn="tl">
                <a:srgbClr val="000000">
                  <a:alpha val="43137"/>
                </a:srgbClr>
              </a:outerShdw>
            </a:effectLst>
          </a:endParaRPr>
        </a:p>
      </dsp:txBody>
      <dsp:txXfrm>
        <a:off x="17380255" y="0"/>
        <a:ext cx="3738748" cy="4236720"/>
      </dsp:txXfrm>
    </dsp:sp>
    <dsp:sp modelId="{B099429A-D3C7-441C-B96A-F5102A7F1A4B}">
      <dsp:nvSpPr>
        <dsp:cNvPr id="0" name=""/>
        <dsp:cNvSpPr/>
      </dsp:nvSpPr>
      <dsp:spPr>
        <a:xfrm>
          <a:off x="18720039" y="4766309"/>
          <a:ext cx="1059180" cy="1059180"/>
        </a:xfrm>
        <a:prstGeom prst="ellipse">
          <a:avLst/>
        </a:prstGeom>
        <a:solidFill>
          <a:srgbClr val="00B050"/>
        </a:solidFill>
        <a:ln>
          <a:noFill/>
        </a:ln>
        <a:effectLst>
          <a:reflection blurRad="6350" stA="52000" endA="300" endPos="35000" dir="5400000" sy="-100000" algn="bl"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1804"/>
          </a:xfrm>
          <a:prstGeom prst="rect">
            <a:avLst/>
          </a:prstGeom>
        </p:spPr>
        <p:txBody>
          <a:bodyPr vert="horz" lIns="91440" tIns="45720" rIns="91440" bIns="45720" rtlCol="0"/>
          <a:lstStyle>
            <a:lvl1pPr algn="r">
              <a:defRPr sz="1200"/>
            </a:lvl1pPr>
          </a:lstStyle>
          <a:p>
            <a:fld id="{B105222F-9CC7-495C-A52A-394BFD038B09}" type="datetimeFigureOut">
              <a:rPr lang="en-US" smtClean="0"/>
              <a:pPr/>
              <a:t>7/9/12</a:t>
            </a:fld>
            <a:endParaRPr lang="en-US"/>
          </a:p>
        </p:txBody>
      </p:sp>
      <p:sp>
        <p:nvSpPr>
          <p:cNvPr id="4" name="Slide Image Placeholder 3"/>
          <p:cNvSpPr>
            <a:spLocks noGrp="1" noRot="1" noChangeAspect="1"/>
          </p:cNvSpPr>
          <p:nvPr>
            <p:ph type="sldImg" idx="2"/>
          </p:nvPr>
        </p:nvSpPr>
        <p:spPr>
          <a:xfrm>
            <a:off x="350838" y="692150"/>
            <a:ext cx="6156325"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87136"/>
            <a:ext cx="5486400" cy="415623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2971800" cy="46180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2668"/>
            <a:ext cx="2971800" cy="461804"/>
          </a:xfrm>
          <a:prstGeom prst="rect">
            <a:avLst/>
          </a:prstGeom>
        </p:spPr>
        <p:txBody>
          <a:bodyPr vert="horz" lIns="91440" tIns="45720" rIns="91440" bIns="45720" rtlCol="0" anchor="b"/>
          <a:lstStyle>
            <a:lvl1pPr algn="r">
              <a:defRPr sz="1200"/>
            </a:lvl1pPr>
          </a:lstStyle>
          <a:p>
            <a:fld id="{465F4D02-CB3E-4DAA-B7B5-D1E16D270C1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603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cars.com/"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cars.com/"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cars.com/"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5F4D02-CB3E-4DAA-B7B5-D1E16D270C19}" type="slidenum">
              <a:rPr lang="en-US" smtClean="0"/>
              <a:pPr/>
              <a:t>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46810664"/>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Self explanatory</a:t>
            </a:r>
            <a:endParaRPr lang="en-US" dirty="0"/>
          </a:p>
        </p:txBody>
      </p:sp>
      <p:sp>
        <p:nvSpPr>
          <p:cNvPr id="4" name="Slide Number Placeholder 3"/>
          <p:cNvSpPr>
            <a:spLocks noGrp="1"/>
          </p:cNvSpPr>
          <p:nvPr>
            <p:ph type="sldNum" sz="quarter" idx="10"/>
          </p:nvPr>
        </p:nvSpPr>
        <p:spPr/>
        <p:txBody>
          <a:bodyPr/>
          <a:lstStyle/>
          <a:p>
            <a:fld id="{465F4D02-CB3E-4DAA-B7B5-D1E16D270C19}" type="slidenum">
              <a:rPr lang="en-US" smtClean="0"/>
              <a:pPr/>
              <a:t>10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7936484"/>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Arial" charset="0"/>
                <a:ea typeface="ＭＳ Ｐゴシック" pitchFamily="-128" charset="-128"/>
                <a:cs typeface="+mn-cs"/>
              </a:rPr>
              <a:t>Think different</a:t>
            </a:r>
            <a:r>
              <a:rPr lang="en-US" sz="1200" b="1" i="0" kern="1200" baseline="0" dirty="0" smtClean="0">
                <a:solidFill>
                  <a:schemeClr val="tx1"/>
                </a:solidFill>
                <a:effectLst/>
                <a:latin typeface="Arial" charset="0"/>
                <a:ea typeface="ＭＳ Ｐゴシック" pitchFamily="-128" charset="-128"/>
                <a:cs typeface="+mn-cs"/>
              </a:rPr>
              <a:t> - </a:t>
            </a:r>
            <a:r>
              <a:rPr lang="en-US" sz="1200" b="0" i="0" kern="1200" dirty="0" smtClean="0">
                <a:solidFill>
                  <a:schemeClr val="tx1"/>
                </a:solidFill>
                <a:effectLst/>
                <a:latin typeface="Arial" charset="0"/>
                <a:ea typeface="ＭＳ Ｐゴシック" pitchFamily="-128" charset="-128"/>
                <a:cs typeface="+mn-cs"/>
              </a:rPr>
              <a:t>To quote</a:t>
            </a:r>
            <a:r>
              <a:rPr lang="en-US" sz="1200" b="0" i="0" kern="1200" baseline="0" dirty="0" smtClean="0">
                <a:solidFill>
                  <a:schemeClr val="tx1"/>
                </a:solidFill>
                <a:effectLst/>
                <a:latin typeface="Arial" charset="0"/>
                <a:ea typeface="ＭＳ Ｐゴシック" pitchFamily="-128" charset="-128"/>
                <a:cs typeface="+mn-cs"/>
              </a:rPr>
              <a:t> Albert Einstein  “</a:t>
            </a:r>
            <a:r>
              <a:rPr lang="en-US" sz="1200" b="0" i="0" kern="1200" dirty="0" smtClean="0">
                <a:solidFill>
                  <a:schemeClr val="tx1"/>
                </a:solidFill>
                <a:effectLst/>
                <a:latin typeface="Arial" charset="0"/>
                <a:ea typeface="ＭＳ Ｐゴシック" pitchFamily="-128" charset="-128"/>
                <a:cs typeface="+mn-cs"/>
              </a:rPr>
              <a:t>We cannot solve our problems with the same thinking we used when we created them” this actually describes</a:t>
            </a:r>
            <a:r>
              <a:rPr lang="en-US" sz="1200" b="0" i="0" kern="1200" baseline="0" dirty="0" smtClean="0">
                <a:solidFill>
                  <a:schemeClr val="tx1"/>
                </a:solidFill>
                <a:effectLst/>
                <a:latin typeface="Arial" charset="0"/>
                <a:ea typeface="ＭＳ Ｐゴシック" pitchFamily="-128" charset="-128"/>
                <a:cs typeface="+mn-cs"/>
              </a:rPr>
              <a:t> the paradigm shift happening in the APM industry and movement to modern flexible solutions such as Compuware/</a:t>
            </a:r>
            <a:r>
              <a:rPr lang="en-US" sz="1200" b="0" i="0" kern="1200" baseline="0" dirty="0" err="1" smtClean="0">
                <a:solidFill>
                  <a:schemeClr val="tx1"/>
                </a:solidFill>
                <a:effectLst/>
                <a:latin typeface="Arial" charset="0"/>
                <a:ea typeface="ＭＳ Ｐゴシック" pitchFamily="-128" charset="-128"/>
                <a:cs typeface="+mn-cs"/>
              </a:rPr>
              <a:t>Dynatrace</a:t>
            </a:r>
            <a:r>
              <a:rPr lang="en-US" sz="1200" b="0" i="0" kern="1200" baseline="0" dirty="0" smtClean="0">
                <a:solidFill>
                  <a:schemeClr val="tx1"/>
                </a:solidFill>
                <a:effectLst/>
                <a:latin typeface="Arial" charset="0"/>
                <a:ea typeface="ＭＳ Ｐゴシック" pitchFamily="-128" charset="-128"/>
                <a:cs typeface="+mn-cs"/>
              </a:rPr>
              <a:t>.  We now demand quick time-to-value from all of the new software products we evaluate and adopt.</a:t>
            </a:r>
          </a:p>
          <a:p>
            <a:pPr marL="0" indent="0">
              <a:spcBef>
                <a:spcPts val="2400"/>
              </a:spcBef>
              <a:buFont typeface="Arial" pitchFamily="34" charset="0"/>
              <a:buNone/>
            </a:pPr>
            <a:endParaRPr lang="en-US" sz="1200" b="0" i="0" kern="1200" baseline="0" dirty="0" smtClean="0">
              <a:solidFill>
                <a:schemeClr val="tx1"/>
              </a:solidFill>
              <a:effectLst/>
              <a:latin typeface="Arial" charset="0"/>
              <a:ea typeface="ＭＳ Ｐゴシック" pitchFamily="-128" charset="-128"/>
              <a:cs typeface="+mn-cs"/>
            </a:endParaRPr>
          </a:p>
          <a:p>
            <a:pPr marL="0" indent="0">
              <a:spcBef>
                <a:spcPts val="2400"/>
              </a:spcBef>
              <a:buFont typeface="Arial" pitchFamily="34" charset="0"/>
              <a:buNone/>
            </a:pPr>
            <a:r>
              <a:rPr lang="en-US" sz="1200" b="1" dirty="0" smtClean="0">
                <a:solidFill>
                  <a:schemeClr val="bg1"/>
                </a:solidFill>
                <a:latin typeface="Calibri" pitchFamily="34" charset="0"/>
              </a:rPr>
              <a:t>Focus on insight</a:t>
            </a:r>
            <a:r>
              <a:rPr lang="en-US" sz="1200" b="1" baseline="0" dirty="0" smtClean="0">
                <a:solidFill>
                  <a:schemeClr val="bg1"/>
                </a:solidFill>
                <a:latin typeface="Calibri" pitchFamily="34" charset="0"/>
              </a:rPr>
              <a:t>, not information – </a:t>
            </a:r>
            <a:r>
              <a:rPr lang="en-US" sz="1200" b="0" baseline="0" dirty="0" smtClean="0">
                <a:solidFill>
                  <a:schemeClr val="bg1"/>
                </a:solidFill>
                <a:latin typeface="Calibri" pitchFamily="34" charset="0"/>
              </a:rPr>
              <a:t>Collecting and reporting on thousands of </a:t>
            </a:r>
            <a:r>
              <a:rPr lang="en-US" sz="1200" b="0" baseline="0" dirty="0" err="1" smtClean="0">
                <a:solidFill>
                  <a:schemeClr val="bg1"/>
                </a:solidFill>
                <a:latin typeface="Calibri" pitchFamily="34" charset="0"/>
              </a:rPr>
              <a:t>datapoints</a:t>
            </a:r>
            <a:r>
              <a:rPr lang="en-US" sz="1200" b="0" baseline="0" dirty="0" smtClean="0">
                <a:solidFill>
                  <a:schemeClr val="bg1"/>
                </a:solidFill>
                <a:latin typeface="Calibri" pitchFamily="34" charset="0"/>
              </a:rPr>
              <a:t>/events without business application context is a recipe for disaster and results in a low level of APM maturity.</a:t>
            </a:r>
            <a:endParaRPr lang="en-US" sz="1200" b="1" baseline="0" dirty="0" smtClean="0">
              <a:solidFill>
                <a:schemeClr val="bg1"/>
              </a:solidFill>
              <a:latin typeface="Calibri" pitchFamily="34" charset="0"/>
            </a:endParaRPr>
          </a:p>
          <a:p>
            <a:pPr marL="0" indent="0">
              <a:spcBef>
                <a:spcPts val="1800"/>
              </a:spcBef>
              <a:buFont typeface="Arial" pitchFamily="34" charset="0"/>
              <a:buNone/>
            </a:pPr>
            <a:endParaRPr lang="en-US" sz="1200" b="0" dirty="0" smtClean="0">
              <a:solidFill>
                <a:schemeClr val="bg1"/>
              </a:solidFill>
              <a:latin typeface="Calibri" pitchFamily="34" charset="0"/>
            </a:endParaRPr>
          </a:p>
          <a:p>
            <a:pPr marL="0" indent="0">
              <a:spcBef>
                <a:spcPts val="1800"/>
              </a:spcBef>
              <a:buFont typeface="Arial" pitchFamily="34" charset="0"/>
              <a:buNone/>
            </a:pPr>
            <a:r>
              <a:rPr lang="en-US" sz="1200" b="1" dirty="0" smtClean="0">
                <a:solidFill>
                  <a:schemeClr val="bg1"/>
                </a:solidFill>
                <a:latin typeface="Calibri" pitchFamily="34" charset="0"/>
              </a:rPr>
              <a:t>User experience has become of paramount importance </a:t>
            </a:r>
          </a:p>
          <a:p>
            <a:pPr marL="742950" lvl="1" indent="-285750">
              <a:spcBef>
                <a:spcPts val="1800"/>
              </a:spcBef>
              <a:buFont typeface="Arial" pitchFamily="34" charset="0"/>
              <a:buChar char="•"/>
            </a:pPr>
            <a:r>
              <a:rPr lang="en-US" sz="1200" b="0" dirty="0" smtClean="0">
                <a:solidFill>
                  <a:schemeClr val="bg1"/>
                </a:solidFill>
                <a:latin typeface="Calibri" pitchFamily="34" charset="0"/>
              </a:rPr>
              <a:t>its</a:t>
            </a:r>
            <a:r>
              <a:rPr lang="en-US" sz="1200" b="0" baseline="0" dirty="0" smtClean="0">
                <a:solidFill>
                  <a:schemeClr val="bg1"/>
                </a:solidFill>
                <a:latin typeface="Calibri" pitchFamily="34" charset="0"/>
              </a:rPr>
              <a:t> no longer a nice to have but a must have</a:t>
            </a:r>
            <a:r>
              <a:rPr lang="en-US" sz="1200" b="0" dirty="0" smtClean="0">
                <a:solidFill>
                  <a:schemeClr val="bg1"/>
                </a:solidFill>
                <a:latin typeface="Calibri" pitchFamily="34" charset="0"/>
              </a:rPr>
              <a:t> – the end user is KING!</a:t>
            </a:r>
          </a:p>
          <a:p>
            <a:pPr marL="742950" lvl="1" indent="-285750">
              <a:spcBef>
                <a:spcPts val="1800"/>
              </a:spcBef>
              <a:buFont typeface="Arial" pitchFamily="34" charset="0"/>
              <a:buChar char="•"/>
            </a:pPr>
            <a:r>
              <a:rPr lang="en-US" sz="1200" b="0" dirty="0" smtClean="0">
                <a:solidFill>
                  <a:schemeClr val="bg1"/>
                </a:solidFill>
                <a:latin typeface="Calibri" pitchFamily="34" charset="0"/>
              </a:rPr>
              <a:t>If someone has a bad experience</a:t>
            </a:r>
            <a:r>
              <a:rPr lang="en-US" sz="1200" b="0" baseline="0" dirty="0" smtClean="0">
                <a:solidFill>
                  <a:schemeClr val="bg1"/>
                </a:solidFill>
                <a:latin typeface="Calibri" pitchFamily="34" charset="0"/>
              </a:rPr>
              <a:t> on your site </a:t>
            </a:r>
            <a:r>
              <a:rPr lang="en-US" sz="1200" b="0" dirty="0" smtClean="0">
                <a:solidFill>
                  <a:schemeClr val="bg1"/>
                </a:solidFill>
                <a:latin typeface="Calibri" pitchFamily="34" charset="0"/>
              </a:rPr>
              <a:t> – the</a:t>
            </a:r>
            <a:r>
              <a:rPr lang="en-US" sz="1200" b="0" baseline="0" dirty="0" smtClean="0">
                <a:solidFill>
                  <a:schemeClr val="bg1"/>
                </a:solidFill>
                <a:latin typeface="Calibri" pitchFamily="34" charset="0"/>
              </a:rPr>
              <a:t>y are going to </a:t>
            </a:r>
            <a:r>
              <a:rPr lang="en-US" sz="1200" b="0" dirty="0" smtClean="0">
                <a:solidFill>
                  <a:schemeClr val="bg1"/>
                </a:solidFill>
                <a:latin typeface="Calibri" pitchFamily="34" charset="0"/>
              </a:rPr>
              <a:t>put it on </a:t>
            </a:r>
            <a:r>
              <a:rPr lang="en-US" sz="1200" b="0" dirty="0" err="1" smtClean="0">
                <a:solidFill>
                  <a:schemeClr val="bg1"/>
                </a:solidFill>
                <a:latin typeface="Calibri" pitchFamily="34" charset="0"/>
              </a:rPr>
              <a:t>facebook</a:t>
            </a:r>
            <a:r>
              <a:rPr lang="en-US" sz="1200" b="0" dirty="0" smtClean="0">
                <a:solidFill>
                  <a:schemeClr val="bg1"/>
                </a:solidFill>
                <a:latin typeface="Calibri" pitchFamily="34" charset="0"/>
              </a:rPr>
              <a:t>, twitter,</a:t>
            </a:r>
            <a:r>
              <a:rPr lang="en-US" sz="1200" b="0" baseline="0" dirty="0" smtClean="0">
                <a:solidFill>
                  <a:schemeClr val="bg1"/>
                </a:solidFill>
                <a:latin typeface="Calibri" pitchFamily="34" charset="0"/>
              </a:rPr>
              <a:t> consumer reviews, everywhere and anywhere that gives them exposure and a forum to vent their frustrations and things light up light up like wild fire</a:t>
            </a:r>
          </a:p>
          <a:p>
            <a:pPr marL="742950" lvl="1" indent="-285750">
              <a:spcBef>
                <a:spcPts val="1800"/>
              </a:spcBef>
              <a:buFont typeface="Arial" pitchFamily="34" charset="0"/>
              <a:buChar char="•"/>
            </a:pPr>
            <a:r>
              <a:rPr lang="en-US" sz="1200" b="0" baseline="0" dirty="0" smtClean="0">
                <a:solidFill>
                  <a:schemeClr val="bg1"/>
                </a:solidFill>
                <a:latin typeface="Calibri" pitchFamily="34" charset="0"/>
              </a:rPr>
              <a:t>If consumers feel you are listening to them in terms of delivering features, functionality and performance they will become brand advocates….which positively impact your business and online reputation.</a:t>
            </a:r>
          </a:p>
          <a:p>
            <a:pPr marL="285750" marR="0" lvl="0" indent="-285750" algn="l" defTabSz="914400" rtl="0" eaLnBrk="1" fontAlgn="base" latinLnBrk="0" hangingPunct="1">
              <a:lnSpc>
                <a:spcPct val="100000"/>
              </a:lnSpc>
              <a:spcBef>
                <a:spcPts val="1800"/>
              </a:spcBef>
              <a:spcAft>
                <a:spcPct val="0"/>
              </a:spcAft>
              <a:buClrTx/>
              <a:buSzTx/>
              <a:buFont typeface="Arial" pitchFamily="34" charset="0"/>
              <a:buChar char="•"/>
              <a:tabLst/>
              <a:defRPr/>
            </a:pPr>
            <a:endParaRPr lang="en-US" sz="1200" b="0" dirty="0" smtClean="0">
              <a:solidFill>
                <a:schemeClr val="bg1"/>
              </a:solidFill>
              <a:latin typeface="Calibri" pitchFamily="34" charset="0"/>
            </a:endParaRPr>
          </a:p>
          <a:p>
            <a:pPr marL="0" marR="0" lvl="0" indent="0" algn="l" defTabSz="914400" rtl="0" eaLnBrk="1" fontAlgn="base" latinLnBrk="0" hangingPunct="1">
              <a:lnSpc>
                <a:spcPct val="100000"/>
              </a:lnSpc>
              <a:spcBef>
                <a:spcPts val="1800"/>
              </a:spcBef>
              <a:spcAft>
                <a:spcPct val="0"/>
              </a:spcAft>
              <a:buClrTx/>
              <a:buSzTx/>
              <a:buFont typeface="Arial" pitchFamily="34" charset="0"/>
              <a:buNone/>
              <a:tabLst/>
              <a:defRPr/>
            </a:pPr>
            <a:r>
              <a:rPr lang="en-US" sz="1200" b="1" dirty="0" smtClean="0">
                <a:solidFill>
                  <a:schemeClr val="bg1"/>
                </a:solidFill>
                <a:latin typeface="Calibri" pitchFamily="34" charset="0"/>
              </a:rPr>
              <a:t>From Browser to backend </a:t>
            </a:r>
            <a:r>
              <a:rPr lang="en-US" sz="1200" b="0" dirty="0" smtClean="0">
                <a:solidFill>
                  <a:schemeClr val="bg1"/>
                </a:solidFill>
                <a:latin typeface="Calibri" pitchFamily="34" charset="0"/>
              </a:rPr>
              <a:t>– While it was critical and necessary</a:t>
            </a:r>
            <a:r>
              <a:rPr lang="en-US" sz="1200" b="0" baseline="0" dirty="0" smtClean="0">
                <a:solidFill>
                  <a:schemeClr val="bg1"/>
                </a:solidFill>
                <a:latin typeface="Calibri" pitchFamily="34" charset="0"/>
              </a:rPr>
              <a:t> for us to uncover and remediate fundamental server-side bottlenecks going into Super Bowl XLVI that Dave will review in detail….we quickly reaffirmed that the importance of focusing on the entire “Application Delivery Chain” to quote Steve Tack from Compuware – from the end-user browser to the back-end </a:t>
            </a:r>
            <a:r>
              <a:rPr lang="en-US" sz="1200" b="0" baseline="0" dirty="0" err="1" smtClean="0">
                <a:solidFill>
                  <a:schemeClr val="bg1"/>
                </a:solidFill>
                <a:latin typeface="Calibri" pitchFamily="34" charset="0"/>
              </a:rPr>
              <a:t>datasource</a:t>
            </a:r>
            <a:r>
              <a:rPr lang="en-US" sz="1200" b="0" baseline="0" dirty="0" smtClean="0">
                <a:solidFill>
                  <a:schemeClr val="bg1"/>
                </a:solidFill>
                <a:latin typeface="Calibri" pitchFamily="34" charset="0"/>
              </a:rPr>
              <a:t>.</a:t>
            </a:r>
          </a:p>
          <a:p>
            <a:pPr marL="0" marR="0" lvl="0" indent="0" algn="l" defTabSz="914400" rtl="0" eaLnBrk="1" fontAlgn="base" latinLnBrk="0" hangingPunct="1">
              <a:lnSpc>
                <a:spcPct val="100000"/>
              </a:lnSpc>
              <a:spcBef>
                <a:spcPts val="1800"/>
              </a:spcBef>
              <a:spcAft>
                <a:spcPct val="0"/>
              </a:spcAft>
              <a:buClrTx/>
              <a:buSzTx/>
              <a:buFont typeface="Arial" pitchFamily="34" charset="0"/>
              <a:buNone/>
              <a:tabLst/>
              <a:defRPr/>
            </a:pPr>
            <a:endParaRPr lang="en-US" sz="1200" b="0" baseline="0" dirty="0" smtClean="0">
              <a:solidFill>
                <a:schemeClr val="bg1"/>
              </a:solidFill>
              <a:latin typeface="Calibri" pitchFamily="34" charset="0"/>
            </a:endParaRPr>
          </a:p>
          <a:p>
            <a:pPr marL="0" marR="0" lvl="0" indent="0" algn="l" defTabSz="914400" rtl="0" eaLnBrk="1" fontAlgn="base" latinLnBrk="0" hangingPunct="1">
              <a:lnSpc>
                <a:spcPct val="100000"/>
              </a:lnSpc>
              <a:spcBef>
                <a:spcPts val="1800"/>
              </a:spcBef>
              <a:spcAft>
                <a:spcPct val="0"/>
              </a:spcAft>
              <a:buClrTx/>
              <a:buSzTx/>
              <a:buFont typeface="Arial" pitchFamily="34" charset="0"/>
              <a:buNone/>
              <a:tabLst/>
              <a:defRPr/>
            </a:pPr>
            <a:r>
              <a:rPr lang="en-US" sz="1200" b="1" baseline="0" dirty="0" smtClean="0">
                <a:solidFill>
                  <a:schemeClr val="bg1"/>
                </a:solidFill>
                <a:latin typeface="Calibri" pitchFamily="34" charset="0"/>
              </a:rPr>
              <a:t>Advocate &amp; Empower </a:t>
            </a:r>
            <a:r>
              <a:rPr lang="en-US" sz="1200" b="0" baseline="0" dirty="0" smtClean="0">
                <a:solidFill>
                  <a:schemeClr val="bg1"/>
                </a:solidFill>
                <a:latin typeface="Calibri" pitchFamily="34" charset="0"/>
              </a:rPr>
              <a:t>– It’s difficult to drive transformational change in isolation….you truly need to rally around tools such as </a:t>
            </a:r>
            <a:r>
              <a:rPr lang="en-US" sz="1200" b="0" baseline="0" dirty="0" err="1" smtClean="0">
                <a:solidFill>
                  <a:schemeClr val="bg1"/>
                </a:solidFill>
                <a:latin typeface="Calibri" pitchFamily="34" charset="0"/>
              </a:rPr>
              <a:t>Dynatrace</a:t>
            </a:r>
            <a:r>
              <a:rPr lang="en-US" sz="1200" b="0" baseline="0" dirty="0" smtClean="0">
                <a:solidFill>
                  <a:schemeClr val="bg1"/>
                </a:solidFill>
                <a:latin typeface="Calibri" pitchFamily="34" charset="0"/>
              </a:rPr>
              <a:t> that enable </a:t>
            </a:r>
            <a:r>
              <a:rPr lang="en-US" sz="1200" b="0" baseline="0" dirty="0" err="1" smtClean="0">
                <a:solidFill>
                  <a:schemeClr val="bg1"/>
                </a:solidFill>
                <a:latin typeface="Calibri" pitchFamily="34" charset="0"/>
              </a:rPr>
              <a:t>DevOps</a:t>
            </a:r>
            <a:r>
              <a:rPr lang="en-US" sz="1200" b="0" baseline="0" dirty="0" smtClean="0">
                <a:solidFill>
                  <a:schemeClr val="bg1"/>
                </a:solidFill>
                <a:latin typeface="Calibri" pitchFamily="34" charset="0"/>
              </a:rPr>
              <a:t>  like collaboration……quickly developers and admins alike feel empowered to effectively leverage the tools in there everyday duties accelerating velocity and quality.</a:t>
            </a:r>
          </a:p>
          <a:p>
            <a:pPr marL="285750" marR="0" lvl="0" indent="-285750" algn="l" defTabSz="914400" rtl="0" eaLnBrk="1" fontAlgn="base" latinLnBrk="0" hangingPunct="1">
              <a:lnSpc>
                <a:spcPct val="100000"/>
              </a:lnSpc>
              <a:spcBef>
                <a:spcPts val="1800"/>
              </a:spcBef>
              <a:spcAft>
                <a:spcPct val="0"/>
              </a:spcAft>
              <a:buClrTx/>
              <a:buSzTx/>
              <a:buFont typeface="Arial" pitchFamily="34" charset="0"/>
              <a:buChar char="•"/>
              <a:tabLst/>
              <a:defRPr/>
            </a:pPr>
            <a:endParaRPr lang="en-US" sz="1200" b="0" baseline="0" dirty="0" smtClean="0">
              <a:solidFill>
                <a:schemeClr val="bg1"/>
              </a:solidFill>
              <a:latin typeface="Calibri" pitchFamily="34" charset="0"/>
            </a:endParaRPr>
          </a:p>
          <a:p>
            <a:pPr marL="0" marR="0" lvl="0" indent="0" algn="l" defTabSz="914400" rtl="0" eaLnBrk="1" fontAlgn="base" latinLnBrk="0" hangingPunct="1">
              <a:lnSpc>
                <a:spcPct val="100000"/>
              </a:lnSpc>
              <a:spcBef>
                <a:spcPts val="1800"/>
              </a:spcBef>
              <a:spcAft>
                <a:spcPct val="0"/>
              </a:spcAft>
              <a:buClrTx/>
              <a:buSzTx/>
              <a:buFont typeface="Arial" pitchFamily="34" charset="0"/>
              <a:buNone/>
              <a:tabLst/>
              <a:defRPr/>
            </a:pPr>
            <a:r>
              <a:rPr lang="en-US" sz="1200" b="1" baseline="0" dirty="0" smtClean="0">
                <a:solidFill>
                  <a:schemeClr val="bg1"/>
                </a:solidFill>
                <a:latin typeface="Calibri" pitchFamily="34" charset="0"/>
              </a:rPr>
              <a:t>Become Predictive </a:t>
            </a:r>
            <a:r>
              <a:rPr lang="en-US" sz="1200" b="0" baseline="0" dirty="0" smtClean="0">
                <a:solidFill>
                  <a:schemeClr val="bg1"/>
                </a:solidFill>
                <a:latin typeface="Calibri" pitchFamily="34" charset="0"/>
              </a:rPr>
              <a:t>– we are now getting to the point that we have discovered and can describe the events that lead up to a certain type of outages with almost scientific accuracy…..We feed this into dashboard visualization and alerting – enabling us to resolve issues before the occur and impact our business.</a:t>
            </a:r>
          </a:p>
          <a:p>
            <a:pPr marL="285750" marR="0" lvl="0" indent="-285750" algn="l" defTabSz="914400" rtl="0" eaLnBrk="1" fontAlgn="base" latinLnBrk="0" hangingPunct="1">
              <a:lnSpc>
                <a:spcPct val="100000"/>
              </a:lnSpc>
              <a:spcBef>
                <a:spcPts val="1800"/>
              </a:spcBef>
              <a:spcAft>
                <a:spcPct val="0"/>
              </a:spcAft>
              <a:buClrTx/>
              <a:buSzTx/>
              <a:buFont typeface="Arial" pitchFamily="34" charset="0"/>
              <a:buChar char="•"/>
              <a:tabLst/>
              <a:defRPr/>
            </a:pPr>
            <a:endParaRPr lang="en-US" sz="1200" b="0" baseline="0" dirty="0" smtClean="0">
              <a:solidFill>
                <a:schemeClr val="bg1"/>
              </a:solidFill>
              <a:latin typeface="Calibri" pitchFamily="34" charset="0"/>
            </a:endParaRPr>
          </a:p>
          <a:p>
            <a:pPr marL="0" marR="0" lvl="0" indent="0" algn="l" defTabSz="914400" rtl="0" eaLnBrk="1" fontAlgn="base" latinLnBrk="0" hangingPunct="1">
              <a:lnSpc>
                <a:spcPct val="100000"/>
              </a:lnSpc>
              <a:spcBef>
                <a:spcPts val="1800"/>
              </a:spcBef>
              <a:spcAft>
                <a:spcPct val="0"/>
              </a:spcAft>
              <a:buClrTx/>
              <a:buSzTx/>
              <a:buFont typeface="Arial" pitchFamily="34" charset="0"/>
              <a:buNone/>
              <a:tabLst/>
              <a:defRPr/>
            </a:pPr>
            <a:r>
              <a:rPr lang="en-US" sz="1200" b="1" baseline="0" dirty="0" smtClean="0">
                <a:solidFill>
                  <a:schemeClr val="bg1"/>
                </a:solidFill>
                <a:latin typeface="Calibri" pitchFamily="34" charset="0"/>
              </a:rPr>
              <a:t>Best of breed is OK </a:t>
            </a:r>
            <a:r>
              <a:rPr lang="en-US" sz="1200" b="0" baseline="0" dirty="0" smtClean="0">
                <a:solidFill>
                  <a:schemeClr val="bg1"/>
                </a:solidFill>
                <a:latin typeface="Calibri" pitchFamily="34" charset="0"/>
              </a:rPr>
              <a:t>–  We take the position that best of breed trumps the “monolithic single vendor approach”.  From </a:t>
            </a:r>
            <a:r>
              <a:rPr lang="en-US" sz="1200" b="0" baseline="0" dirty="0" err="1" smtClean="0">
                <a:solidFill>
                  <a:schemeClr val="bg1"/>
                </a:solidFill>
                <a:latin typeface="Calibri" pitchFamily="34" charset="0"/>
              </a:rPr>
              <a:t>Dynatrace</a:t>
            </a:r>
            <a:r>
              <a:rPr lang="en-US" sz="1200" b="0" baseline="0" dirty="0" smtClean="0">
                <a:solidFill>
                  <a:schemeClr val="bg1"/>
                </a:solidFill>
                <a:latin typeface="Calibri" pitchFamily="34" charset="0"/>
              </a:rPr>
              <a:t>, to Splunk, to </a:t>
            </a:r>
            <a:r>
              <a:rPr lang="en-US" sz="1200" b="0" baseline="0" dirty="0" err="1" smtClean="0">
                <a:solidFill>
                  <a:schemeClr val="bg1"/>
                </a:solidFill>
                <a:latin typeface="Calibri" pitchFamily="34" charset="0"/>
              </a:rPr>
              <a:t>Solarwinds</a:t>
            </a:r>
            <a:r>
              <a:rPr lang="en-US" sz="1200" b="0" baseline="0" dirty="0" smtClean="0">
                <a:solidFill>
                  <a:schemeClr val="bg1"/>
                </a:solidFill>
                <a:latin typeface="Calibri" pitchFamily="34" charset="0"/>
              </a:rPr>
              <a:t> to </a:t>
            </a:r>
            <a:r>
              <a:rPr lang="en-US" sz="1200" b="0" baseline="0" dirty="0" err="1" smtClean="0">
                <a:solidFill>
                  <a:schemeClr val="bg1"/>
                </a:solidFill>
                <a:latin typeface="Calibri" pitchFamily="34" charset="0"/>
              </a:rPr>
              <a:t>yslow</a:t>
            </a:r>
            <a:r>
              <a:rPr lang="en-US" sz="1200" b="0" baseline="0" dirty="0" smtClean="0">
                <a:solidFill>
                  <a:schemeClr val="bg1"/>
                </a:solidFill>
                <a:latin typeface="Calibri" pitchFamily="34" charset="0"/>
              </a:rPr>
              <a:t>, etc..</a:t>
            </a:r>
            <a:r>
              <a:rPr lang="en-US" b="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….we use a variety of tools for a variety of tasks…..overlap is ok as long as you have a definitive source of truth.</a:t>
            </a:r>
            <a:endParaRPr lang="en-US" sz="1200" b="0" baseline="0" dirty="0" smtClean="0">
              <a:solidFill>
                <a:schemeClr val="bg1"/>
              </a:solidFill>
              <a:latin typeface="Calibri" pitchFamily="34" charset="0"/>
            </a:endParaRPr>
          </a:p>
          <a:p>
            <a:pPr marL="285750" marR="0" lvl="0" indent="-285750" algn="l" defTabSz="914400" rtl="0" eaLnBrk="1" fontAlgn="base" latinLnBrk="0" hangingPunct="1">
              <a:lnSpc>
                <a:spcPct val="100000"/>
              </a:lnSpc>
              <a:spcBef>
                <a:spcPts val="1800"/>
              </a:spcBef>
              <a:spcAft>
                <a:spcPct val="0"/>
              </a:spcAft>
              <a:buClrTx/>
              <a:buSzTx/>
              <a:buFont typeface="Arial" pitchFamily="34" charset="0"/>
              <a:buChar char="•"/>
              <a:tabLst/>
              <a:defRPr/>
            </a:pPr>
            <a:endParaRPr lang="en-US" sz="1200" b="0" dirty="0" smtClean="0">
              <a:solidFill>
                <a:schemeClr val="bg1"/>
              </a:solidFill>
              <a:latin typeface="Calibri" pitchFamily="34" charset="0"/>
            </a:endParaRPr>
          </a:p>
          <a:p>
            <a:pPr marL="0" indent="0">
              <a:spcBef>
                <a:spcPts val="1800"/>
              </a:spcBef>
              <a:buFont typeface="Arial" pitchFamily="34" charset="0"/>
              <a:buNone/>
            </a:pPr>
            <a:endParaRPr lang="en-US" sz="1200" b="0" dirty="0" smtClean="0">
              <a:solidFill>
                <a:schemeClr val="bg1"/>
              </a:solidFill>
              <a:latin typeface="Calibri" pitchFamily="34" charset="0"/>
            </a:endParaRPr>
          </a:p>
          <a:p>
            <a:pPr marL="285750" indent="-285750">
              <a:spcBef>
                <a:spcPts val="1800"/>
              </a:spcBef>
              <a:buFont typeface="Arial" pitchFamily="34" charset="0"/>
              <a:buChar char="•"/>
            </a:pPr>
            <a:endParaRPr lang="en-US" sz="1200" b="0" dirty="0">
              <a:solidFill>
                <a:schemeClr val="bg1"/>
              </a:solidFill>
              <a:latin typeface="Calibri" pitchFamily="34" charset="0"/>
            </a:endParaRPr>
          </a:p>
        </p:txBody>
      </p:sp>
      <p:sp>
        <p:nvSpPr>
          <p:cNvPr id="4" name="Slide Number Placeholder 3"/>
          <p:cNvSpPr>
            <a:spLocks noGrp="1"/>
          </p:cNvSpPr>
          <p:nvPr>
            <p:ph type="sldNum" sz="quarter" idx="10"/>
          </p:nvPr>
        </p:nvSpPr>
        <p:spPr/>
        <p:txBody>
          <a:bodyPr/>
          <a:lstStyle/>
          <a:p>
            <a:fld id="{465F4D02-CB3E-4DAA-B7B5-D1E16D270C19}" type="slidenum">
              <a:rPr lang="en-US" smtClean="0"/>
              <a:pPr/>
              <a:t>11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94841344"/>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We started with vendor selection, distributed our “mini” </a:t>
            </a:r>
            <a:r>
              <a:rPr lang="en-US" dirty="0" smtClean="0"/>
              <a:t>RFI</a:t>
            </a:r>
            <a:r>
              <a:rPr lang="en-US" baseline="0" dirty="0" smtClean="0"/>
              <a:t> and developed our POC test cases/success criteria</a:t>
            </a:r>
          </a:p>
          <a:p>
            <a:pPr marL="171450" indent="-171450">
              <a:buFont typeface="Arial" pitchFamily="34" charset="0"/>
              <a:buChar char="•"/>
            </a:pPr>
            <a:r>
              <a:rPr lang="en-US" baseline="0" dirty="0" smtClean="0"/>
              <a:t>We began our POC in late Oct - deploying into a portion of our staging environment.  </a:t>
            </a:r>
          </a:p>
          <a:p>
            <a:pPr marL="171450" indent="-171450">
              <a:buFont typeface="Arial" pitchFamily="34" charset="0"/>
              <a:buChar char="•"/>
            </a:pPr>
            <a:r>
              <a:rPr lang="en-US" baseline="0" dirty="0" smtClean="0"/>
              <a:t>It took less than a day to install the dynaTrace framework, and the rest of the time was spent instrumenting JVMs and exploring the various</a:t>
            </a:r>
          </a:p>
          <a:p>
            <a:r>
              <a:rPr lang="en-US" baseline="0" dirty="0" smtClean="0"/>
              <a:t>features of </a:t>
            </a:r>
            <a:r>
              <a:rPr lang="en-US" baseline="0" dirty="0" err="1" smtClean="0"/>
              <a:t>Dynatrace</a:t>
            </a:r>
            <a:r>
              <a:rPr lang="en-US" baseline="0" dirty="0" smtClean="0"/>
              <a:t>.  We noticed the </a:t>
            </a:r>
            <a:r>
              <a:rPr lang="en-US" baseline="0" dirty="0" err="1" smtClean="0"/>
              <a:t>differnce</a:t>
            </a:r>
            <a:r>
              <a:rPr lang="en-US" baseline="0" dirty="0" smtClean="0"/>
              <a:t> right away and were </a:t>
            </a:r>
          </a:p>
          <a:p>
            <a:r>
              <a:rPr lang="en-US" baseline="0" dirty="0" smtClean="0"/>
              <a:t/>
            </a:r>
            <a:br>
              <a:rPr lang="en-US" baseline="0" dirty="0" smtClean="0"/>
            </a:br>
            <a:r>
              <a:rPr lang="en-US" baseline="0" dirty="0" smtClean="0"/>
              <a:t>Moving onto our Production Deployment.  We were able to install the </a:t>
            </a:r>
            <a:r>
              <a:rPr lang="en-US" baseline="0" dirty="0" err="1" smtClean="0"/>
              <a:t>dynatrace</a:t>
            </a:r>
            <a:r>
              <a:rPr lang="en-US" baseline="0" dirty="0" smtClean="0"/>
              <a:t> infrastructure in production, do basic configurations, instrument production </a:t>
            </a:r>
            <a:r>
              <a:rPr lang="en-US" baseline="0" dirty="0" err="1" smtClean="0"/>
              <a:t>jvms</a:t>
            </a:r>
            <a:r>
              <a:rPr lang="en-US" baseline="0" dirty="0" smtClean="0"/>
              <a:t> as well as the remaining </a:t>
            </a:r>
            <a:r>
              <a:rPr lang="en-US" baseline="0" dirty="0" err="1" smtClean="0"/>
              <a:t>jvms</a:t>
            </a:r>
            <a:r>
              <a:rPr lang="en-US" baseline="0" dirty="0" smtClean="0"/>
              <a:t> in our lower environments in a week for a total close to 500+ </a:t>
            </a:r>
            <a:r>
              <a:rPr lang="en-US" baseline="0" dirty="0" err="1" smtClean="0"/>
              <a:t>jvms</a:t>
            </a:r>
            <a:r>
              <a:rPr lang="en-US" baseline="0" dirty="0" smtClean="0"/>
              <a:t>.  </a:t>
            </a:r>
          </a:p>
          <a:p>
            <a:endParaRPr lang="en-US" baseline="0" dirty="0" smtClean="0"/>
          </a:p>
          <a:p>
            <a:r>
              <a:rPr lang="en-US" baseline="0" dirty="0" smtClean="0"/>
              <a:t>I’d also like to mention that the deployment was completed with in house resources who by no means could be considered </a:t>
            </a:r>
            <a:r>
              <a:rPr lang="en-US" baseline="0" dirty="0" err="1" smtClean="0"/>
              <a:t>dynatrace</a:t>
            </a:r>
            <a:r>
              <a:rPr lang="en-US" baseline="0" dirty="0" smtClean="0"/>
              <a:t> experts at the time with a little help from our friends at dynaTrace who were very kind to help me whenever I had questions in terms of best practices.  Also throughout this deployment we were learning new details about our production environment every day.  It was very cool process where we would instrument </a:t>
            </a:r>
            <a:r>
              <a:rPr lang="en-US" baseline="0" dirty="0" err="1" smtClean="0"/>
              <a:t>jvms</a:t>
            </a:r>
            <a:r>
              <a:rPr lang="en-US" baseline="0" dirty="0" smtClean="0"/>
              <a:t>, look at the data, and be able to make immediate recommendations to improve our environment even before the entire deployment was complete.</a:t>
            </a:r>
          </a:p>
          <a:p>
            <a:endParaRPr lang="en-US" baseline="0" dirty="0" smtClean="0"/>
          </a:p>
        </p:txBody>
      </p:sp>
      <p:sp>
        <p:nvSpPr>
          <p:cNvPr id="4" name="Slide Number Placeholder 3"/>
          <p:cNvSpPr>
            <a:spLocks noGrp="1"/>
          </p:cNvSpPr>
          <p:nvPr>
            <p:ph type="sldNum" sz="quarter" idx="10"/>
          </p:nvPr>
        </p:nvSpPr>
        <p:spPr/>
        <p:txBody>
          <a:bodyPr/>
          <a:lstStyle/>
          <a:p>
            <a:fld id="{465F4D02-CB3E-4DAA-B7B5-D1E16D270C19}" type="slidenum">
              <a:rPr lang="en-US" smtClean="0"/>
              <a:pPr/>
              <a:t>12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96650873"/>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2012 marked our 5th consecutive appearance on the Super Bowl</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This year, </a:t>
            </a:r>
            <a:r>
              <a:rPr lang="en-US" sz="1200" b="1" u="sng" kern="1200" dirty="0" smtClean="0">
                <a:solidFill>
                  <a:schemeClr val="tx1"/>
                </a:solidFill>
                <a:effectLst/>
                <a:latin typeface="+mn-lt"/>
                <a:ea typeface="+mn-ea"/>
                <a:cs typeface="+mn-cs"/>
                <a:hlinkClick r:id="rId3"/>
              </a:rPr>
              <a:t>Cars.com</a:t>
            </a:r>
            <a:r>
              <a:rPr lang="en-US" sz="1200" b="1" kern="1200" dirty="0" smtClean="0">
                <a:solidFill>
                  <a:schemeClr val="tx1"/>
                </a:solidFill>
                <a:effectLst/>
                <a:latin typeface="+mn-lt"/>
                <a:ea typeface="+mn-ea"/>
                <a:cs typeface="+mn-cs"/>
              </a:rPr>
              <a:t> promoted our “Confidence Comes Standard” message in a brand new format to 111 Million viewers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Don’t worry – we thought the SNAKE HEAD MAN was creepy as well!    But he got the job done!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Our Dealer customers like to live vicariously through us especially since they get to be affiliated with a company that has such a prominent Ad spot in the Super Bowl</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 only were our dealer customers betting on the success of our Super Bowl Ad… so were our senior leaders…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And if our leaders aren’t confident with our site performance, how could we deliver our “Confidence Comes Standard” message?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That brings me into Case Study 1…</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65F4D02-CB3E-4DAA-B7B5-D1E16D270C19}" type="slidenum">
              <a:rPr lang="en-US" smtClean="0"/>
              <a:pPr/>
              <a:t>13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67584034"/>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CASE STUDY 1 – SUPER BOWL 46</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Weeks before the Super Bowl, we had daily intermittent performance issues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 had some theories on where these issues were coming from, but we had no proof</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All we knew is that they happened during peak traffic periods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And if we had trouble handling daily peak traffic, how could we survive a huge onslaught of traffic as a result of our Super Bowl commercial</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65F4D02-CB3E-4DAA-B7B5-D1E16D270C19}" type="slidenum">
              <a:rPr lang="en-US" smtClean="0"/>
              <a:pPr/>
              <a:t>14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18717643"/>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PRE-SUPER BOWL PERFORMANCE ISSUES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 put this dashboard together in less than an hour.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It’s showing key statistics surrounding our search application that we thought might be important for our pre-Super Bowl tuning exercise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 started with a graph of search results page counts.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From there, we added other metrics such as </a:t>
            </a:r>
            <a:r>
              <a:rPr lang="en-US" sz="1200" b="1" kern="1200" dirty="0" err="1" smtClean="0">
                <a:solidFill>
                  <a:schemeClr val="tx1"/>
                </a:solidFill>
                <a:effectLst/>
                <a:latin typeface="+mn-lt"/>
                <a:ea typeface="+mn-ea"/>
                <a:cs typeface="+mn-cs"/>
              </a:rPr>
              <a:t>purepath</a:t>
            </a:r>
            <a:r>
              <a:rPr lang="en-US" sz="1200" b="1" kern="1200" dirty="0" smtClean="0">
                <a:solidFill>
                  <a:schemeClr val="tx1"/>
                </a:solidFill>
                <a:effectLst/>
                <a:latin typeface="+mn-lt"/>
                <a:ea typeface="+mn-ea"/>
                <a:cs typeface="+mn-cs"/>
              </a:rPr>
              <a:t> response time and web container thread counts.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we saw right away is that our web containers were saturating during the same time as our response time spikes.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 were able to quickly pull together vast amounts of easily consumable data</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When we were able to see all this data in one place, it was a really simple task to begin a deeper correlation.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we learned is that your APM tool HAS TO provide insight by allowing you to visualize any type of data you want and with adequate granularity</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65F4D02-CB3E-4DAA-B7B5-D1E16D270C19}" type="slidenum">
              <a:rPr lang="en-US" smtClean="0"/>
              <a:pPr/>
              <a:t>15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06129505"/>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PRE-SUPER BOWL PERFORMANCE ISSUES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So beginning with the response time spikes, we correlated that to Web Container Saturation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 found entire tiers of JVMs suffering LONG Garbage Collection events, some of them taking 300 seconds or more to complete, That’s 5 minutes where the JVMs aren’t doing anything!</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Then we found that JDBC Connection Pools were saturating, and staying that way for 20 minutes or more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 were privy to all the symptoms, but we still didn’t know the root cause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That is, until we looked at PurePaths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65F4D02-CB3E-4DAA-B7B5-D1E16D270C19}" type="slidenum">
              <a:rPr lang="en-US" smtClean="0"/>
              <a:pPr/>
              <a:t>16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47918422"/>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SEARCH APPLICATION PUREPATH EXAMPLE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you see here is a single PurePath from our search application. [EXPLAIN PUREPATH]</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 got to this detail by right-clicking the response time spike, then drilled down to PurePaths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Please note the light blue bar</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Clicking on the largest bar in that section of the screen takes you down to method level detail</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That’s when we had our “AH HAH” moment</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Within 5 minutes after looking at the PurePaths, we found the root cause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So, let me step through our </a:t>
            </a:r>
            <a:r>
              <a:rPr lang="en-US" sz="1200" b="1" kern="1200" dirty="0" err="1" smtClean="0">
                <a:solidFill>
                  <a:schemeClr val="tx1"/>
                </a:solidFill>
                <a:effectLst/>
                <a:latin typeface="+mn-lt"/>
                <a:ea typeface="+mn-ea"/>
                <a:cs typeface="+mn-cs"/>
              </a:rPr>
              <a:t>Ahh</a:t>
            </a:r>
            <a:r>
              <a:rPr lang="en-US" sz="1200" b="1" kern="1200" dirty="0" smtClean="0">
                <a:solidFill>
                  <a:schemeClr val="tx1"/>
                </a:solidFill>
                <a:effectLst/>
                <a:latin typeface="+mn-lt"/>
                <a:ea typeface="+mn-ea"/>
                <a:cs typeface="+mn-cs"/>
              </a:rPr>
              <a:t>-Hah moment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method I highlighted belongs to our search appliance, and it was taking 3000% longer than normal</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This was caused by </a:t>
            </a:r>
            <a:r>
              <a:rPr lang="en-US" sz="1200" b="1" kern="1200" dirty="0" err="1" smtClean="0">
                <a:solidFill>
                  <a:schemeClr val="tx1"/>
                </a:solidFill>
                <a:effectLst/>
                <a:latin typeface="+mn-lt"/>
                <a:ea typeface="+mn-ea"/>
                <a:cs typeface="+mn-cs"/>
              </a:rPr>
              <a:t>queueing</a:t>
            </a:r>
            <a:r>
              <a:rPr lang="en-US" sz="1200" b="1" kern="1200" dirty="0" smtClean="0">
                <a:solidFill>
                  <a:schemeClr val="tx1"/>
                </a:solidFill>
                <a:effectLst/>
                <a:latin typeface="+mn-lt"/>
                <a:ea typeface="+mn-ea"/>
                <a:cs typeface="+mn-cs"/>
              </a:rPr>
              <a:t> in the accelerator</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queuing cascaded into JDBC connection pool exhaustion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Then quickly cascaded into web container thread saturation and even web server connection saturation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DynaTrace enabled us to identify and remediate most, if not all, performance bottlenecks related to our search accelerator with minimal resource effort and cost</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Furthermore, we were able to tune all of our high-throughput services which we identified via the Business Transaction PurePath counts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I might sound like a dynaTrace cheerleader here, but all kidding aside, it literally takes 1-3 clicks to get to some sort of a root cause.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228600" indent="-228600">
              <a:spcBef>
                <a:spcPts val="0"/>
              </a:spcBef>
              <a:spcAft>
                <a:spcPts val="0"/>
              </a:spcAft>
              <a:buFont typeface="Wingdings" pitchFamily="2" charset="2"/>
              <a:buChar char="q"/>
            </a:pPr>
            <a:endParaRPr lang="en-US" sz="1050" baseline="0" dirty="0" smtClean="0"/>
          </a:p>
        </p:txBody>
      </p:sp>
      <p:sp>
        <p:nvSpPr>
          <p:cNvPr id="4" name="Slide Number Placeholder 3"/>
          <p:cNvSpPr>
            <a:spLocks noGrp="1"/>
          </p:cNvSpPr>
          <p:nvPr>
            <p:ph type="sldNum" sz="quarter" idx="10"/>
          </p:nvPr>
        </p:nvSpPr>
        <p:spPr/>
        <p:txBody>
          <a:bodyPr/>
          <a:lstStyle/>
          <a:p>
            <a:fld id="{465F4D02-CB3E-4DAA-B7B5-D1E16D270C19}" type="slidenum">
              <a:rPr lang="en-US" smtClean="0"/>
              <a:pPr/>
              <a:t>17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99811298"/>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NEW DUAL DATA CENTER CONFIGURATION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 the past</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answer to super bowl preparation was to buy more hardware, configure &amp; deploy it as capacity for the game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Then repurpose the hardware either into production, or our lower test environments a few weeks later</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It was the “EASIEST” and the most “EXPENSIVE" thing to do</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This year we took a vastly different approach:</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 were able to repurpose our Staging/DR/performance test environment and configure it as a second data center</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Only with dynaTrace could we address some of the fundamental bottlenecks that were preventing us from using the Staging and Production environments in a dual-datacenter active/active configuration for previous Super Bowl campaigns.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Wingdings" pitchFamily="2" charset="2"/>
              <a:buChar char="q"/>
              <a:tabLst/>
              <a:defRPr/>
            </a:pPr>
            <a:endParaRPr lang="en-US" sz="1200" kern="1200" baseline="0" dirty="0" smtClean="0">
              <a:solidFill>
                <a:schemeClr val="tx1"/>
              </a:solidFill>
              <a:effectLst/>
              <a:latin typeface="Arial" charset="0"/>
              <a:ea typeface="ＭＳ Ｐゴシック" pitchFamily="-128" charset="-128"/>
              <a:cs typeface="+mn-cs"/>
            </a:endParaRPr>
          </a:p>
        </p:txBody>
      </p:sp>
      <p:sp>
        <p:nvSpPr>
          <p:cNvPr id="4" name="Slide Number Placeholder 3"/>
          <p:cNvSpPr>
            <a:spLocks noGrp="1"/>
          </p:cNvSpPr>
          <p:nvPr>
            <p:ph type="sldNum" sz="quarter" idx="10"/>
          </p:nvPr>
        </p:nvSpPr>
        <p:spPr/>
        <p:txBody>
          <a:bodyPr/>
          <a:lstStyle/>
          <a:p>
            <a:fld id="{465F4D02-CB3E-4DAA-B7B5-D1E16D270C19}" type="slidenum">
              <a:rPr lang="en-US" smtClean="0"/>
              <a:pPr/>
              <a:t>18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92069557"/>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hlinkClick r:id="rId3"/>
              </a:rPr>
              <a:t>CARS.COM</a:t>
            </a:r>
            <a:r>
              <a:rPr lang="en-US" sz="1200" b="1" kern="1200" dirty="0" smtClean="0">
                <a:solidFill>
                  <a:schemeClr val="tx1"/>
                </a:solidFill>
                <a:effectLst/>
                <a:latin typeface="+mn-lt"/>
                <a:ea typeface="+mn-ea"/>
                <a:cs typeface="+mn-cs"/>
              </a:rPr>
              <a:t> SUPER BOWL WAR ROOM</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This was our Super Bowl 46 War Room</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 figured if we’re working during Sunday’s big game, we could treat ourselves to some pizza, some chicken wings, and a few beers.  And, of course, we were able to watch the game on the big screen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But we had a job to do, so we wired up the room with power strips and Ethernet hubs… it was kind of reminiscent of Quake or Unreal Tournament LAN Parties we went to 15 years back</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 the past,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being in this room was extremely stressful</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 were constantly firefighting</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 would even take precautionary measures, going so far as to restart our web servers to prevent connection exhaustion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This year was totally different</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 had CONFIDENCE going into super bowl that we remediated all of our bottlenecks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 had REAL TIME DATA showing us that our applications were healthy during the game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It turned out to be a NON EVENT</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SO Much So, we might not even need an on-site presence next year</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65F4D02-CB3E-4DAA-B7B5-D1E16D270C19}" type="slidenum">
              <a:rPr lang="en-US" smtClean="0"/>
              <a:pPr/>
              <a:t>19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96789467"/>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Visited by more than18M car shoppers each month, Cars.com is the leading online automotive destination- providing invaluable insight in to all aspects of automobile ownership.  Cars.com helps consumers </a:t>
            </a:r>
            <a:r>
              <a:rPr lang="en-US" sz="1200" b="0" i="0" kern="1200" dirty="0" smtClean="0">
                <a:solidFill>
                  <a:schemeClr val="tx1"/>
                </a:solidFill>
                <a:effectLst/>
                <a:latin typeface="+mn-lt"/>
                <a:ea typeface="+mn-ea"/>
                <a:cs typeface="+mn-cs"/>
              </a:rPr>
              <a:t>formulate opinions on what to buy, where to buy and how much to pay for a car. </a:t>
            </a:r>
            <a:endParaRPr lang="en-US" baseline="0" dirty="0" smtClean="0"/>
          </a:p>
          <a:p>
            <a:pPr marL="171450" indent="-171450">
              <a:buFontTx/>
              <a:buChar char="-"/>
            </a:pPr>
            <a:endParaRPr lang="en-US" baseline="0" dirty="0" smtClean="0"/>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US" baseline="0" dirty="0" smtClean="0"/>
              <a:t>Cars.com, unlike some of or direct competitors, is focused on the Consumer first and foremost</a:t>
            </a:r>
          </a:p>
          <a:p>
            <a:pPr marL="171450" marR="0" indent="-171450" algn="l" defTabSz="914400" rtl="0" eaLnBrk="1" fontAlgn="base" latinLnBrk="0" hangingPunct="1">
              <a:lnSpc>
                <a:spcPct val="100000"/>
              </a:lnSpc>
              <a:spcBef>
                <a:spcPct val="30000"/>
              </a:spcBef>
              <a:spcAft>
                <a:spcPct val="0"/>
              </a:spcAft>
              <a:buClrTx/>
              <a:buSzTx/>
              <a:buFontTx/>
              <a:buChar char="-"/>
              <a:tabLst/>
              <a:defRPr/>
            </a:pPr>
            <a:endParaRPr lang="en-US" baseline="0" dirty="0" smtClean="0"/>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US" baseline="0" dirty="0" smtClean="0"/>
              <a:t>Or in-house editorial team is best of breed and produces industry leading content </a:t>
            </a:r>
          </a:p>
          <a:p>
            <a:pPr marL="171450" marR="0" indent="-171450" algn="l" defTabSz="914400" rtl="0" eaLnBrk="1" fontAlgn="base" latinLnBrk="0" hangingPunct="1">
              <a:lnSpc>
                <a:spcPct val="100000"/>
              </a:lnSpc>
              <a:spcBef>
                <a:spcPct val="30000"/>
              </a:spcBef>
              <a:spcAft>
                <a:spcPct val="0"/>
              </a:spcAft>
              <a:buClrTx/>
              <a:buSzTx/>
              <a:buFontTx/>
              <a:buChar char="-"/>
              <a:tabLst/>
              <a:defRPr/>
            </a:pPr>
            <a:endParaRPr lang="en-US" baseline="0" dirty="0" smtClean="0"/>
          </a:p>
          <a:p>
            <a:pPr marL="628650" marR="0" lvl="1" indent="-171450" algn="l" defTabSz="914400" rtl="0" eaLnBrk="1" fontAlgn="base" latinLnBrk="0" hangingPunct="1">
              <a:lnSpc>
                <a:spcPct val="100000"/>
              </a:lnSpc>
              <a:spcBef>
                <a:spcPct val="30000"/>
              </a:spcBef>
              <a:spcAft>
                <a:spcPct val="0"/>
              </a:spcAft>
              <a:buClrTx/>
              <a:buSzTx/>
              <a:buFontTx/>
              <a:buChar char="-"/>
              <a:tabLst/>
              <a:defRPr/>
            </a:pPr>
            <a:r>
              <a:rPr lang="en-US" baseline="0" dirty="0" smtClean="0"/>
              <a:t>from the “Cars.com Annual Best of Awards” often quoted in OEM specific car commercials such as Toyota to the </a:t>
            </a:r>
          </a:p>
          <a:p>
            <a:pPr marL="628650" marR="0" lvl="1" indent="-171450" algn="l" defTabSz="914400" rtl="0" eaLnBrk="1" fontAlgn="base" latinLnBrk="0" hangingPunct="1">
              <a:lnSpc>
                <a:spcPct val="100000"/>
              </a:lnSpc>
              <a:spcBef>
                <a:spcPct val="30000"/>
              </a:spcBef>
              <a:spcAft>
                <a:spcPct val="0"/>
              </a:spcAft>
              <a:buClrTx/>
              <a:buSzTx/>
              <a:buFontTx/>
              <a:buChar char="-"/>
              <a:tabLst/>
              <a:defRPr/>
            </a:pPr>
            <a:r>
              <a:rPr lang="en-US" baseline="0" dirty="0" smtClean="0"/>
              <a:t>“the top 10 worst things you mechanic can tell you” which I unfortunately recently experienced first hand….having been told my car was overheating due to a bad head gasket – </a:t>
            </a:r>
          </a:p>
          <a:p>
            <a:pPr marL="628650" marR="0" lvl="1" indent="-171450" algn="l" defTabSz="914400" rtl="0" eaLnBrk="1" fontAlgn="base" latinLnBrk="0" hangingPunct="1">
              <a:lnSpc>
                <a:spcPct val="100000"/>
              </a:lnSpc>
              <a:spcBef>
                <a:spcPct val="30000"/>
              </a:spcBef>
              <a:spcAft>
                <a:spcPct val="0"/>
              </a:spcAft>
              <a:buClrTx/>
              <a:buSzTx/>
              <a:buFontTx/>
              <a:buChar char="-"/>
              <a:tabLst/>
              <a:defRPr/>
            </a:pPr>
            <a:endParaRPr lang="en-US" baseline="0" dirty="0" smtClean="0"/>
          </a:p>
          <a:p>
            <a:pPr marL="171450" indent="-171450">
              <a:buFontTx/>
              <a:buChar char="-"/>
            </a:pPr>
            <a:r>
              <a:rPr lang="en-US" baseline="0" dirty="0" smtClean="0"/>
              <a:t>With and inventory of over 3.2M new and used vehicles, over 17K dealer customers, and strong partnerships with every major OEM foreign and domestic – with Cars.com confidence truly comes standard. </a:t>
            </a:r>
          </a:p>
          <a:p>
            <a:endParaRPr lang="en-US" dirty="0"/>
          </a:p>
        </p:txBody>
      </p:sp>
      <p:sp>
        <p:nvSpPr>
          <p:cNvPr id="4" name="Slide Number Placeholder 3"/>
          <p:cNvSpPr>
            <a:spLocks noGrp="1"/>
          </p:cNvSpPr>
          <p:nvPr>
            <p:ph type="sldNum" sz="quarter" idx="10"/>
          </p:nvPr>
        </p:nvSpPr>
        <p:spPr/>
        <p:txBody>
          <a:bodyPr/>
          <a:lstStyle/>
          <a:p>
            <a:fld id="{465F4D02-CB3E-4DAA-B7B5-D1E16D270C19}" type="slidenum">
              <a:rPr lang="en-US" smtClean="0"/>
              <a:pPr/>
              <a:t>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4682219"/>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PERFORMANCE DURING SUPER BOWL</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Here’s a dashboard Jim created 15 minutes into the Super Bowl</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It’s pulling data from two different dynaTrace servers, allowing us to visualize both data centers on a single pane of glass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I’m happy to say we were able to sustain an 1800% spike in traffic while maintaining flat response times 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Let me show you this full-screen...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The ability to visualize any data from any data source is one of my favorite features of dynaTrace, and is key to fast, accurate correlation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65F4D02-CB3E-4DAA-B7B5-D1E16D270C19}" type="slidenum">
              <a:rPr lang="en-US" smtClean="0"/>
              <a:pPr/>
              <a:t>20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96789467"/>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SUPER BOWL SIZED TEST</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 stood up to the challenge – we passed a Super Bowl test with flying colors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Given all the transaction data within dynaTrace, we were able to quickly turn around metrics to our senior leadership team within the hour</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65F4D02-CB3E-4DAA-B7B5-D1E16D270C19}" type="slidenum">
              <a:rPr lang="en-US" smtClean="0"/>
              <a:pPr/>
              <a:t>21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96789467"/>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CASE STUDY 2 – LEAD GENERATION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 major part of our business is sending consumer vehicle leads to our dealer customers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One of our Agile releases triggered an intermittent loss of email leads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potential revenue impact for this bug was estimated at $200k, impacting consumers and dealers alike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Unfortunately, the problem wasn’t escalated out of the agile product team for almost a week</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At the time, The Developers were reliant on traditional methods for finding bugs – i.e. combing through log files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Once I heard about the issue (in a hallway conversation), I asked the developers what dynaTrace said about the issue.  They had no answer. I showed them the PurePaths and found the root cause in less than two minutes.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65F4D02-CB3E-4DAA-B7B5-D1E16D270C19}" type="slidenum">
              <a:rPr lang="en-US" smtClean="0"/>
              <a:pPr/>
              <a:t>22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73413664"/>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These are the same exact screens I pulled up for the developers…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[WALKTHROUGH EXAMPLE]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 the end, we were able to fix the Lead Path code defect.  We also used Splunk to recover all the lost leads and our revenue.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65F4D02-CB3E-4DAA-B7B5-D1E16D270C19}" type="slidenum">
              <a:rPr lang="en-US" smtClean="0"/>
              <a:pPr/>
              <a:t>23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19321174"/>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We’ve had a non-centralized, ad-hoc, narrow view into client-side performance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We’re able to see on-browser performance using tools you've all likely used yourselves - dynaTrace AJAX, </a:t>
            </a:r>
            <a:r>
              <a:rPr lang="en-US" sz="1200" b="1" kern="1200" dirty="0" err="1" smtClean="0">
                <a:solidFill>
                  <a:schemeClr val="tx1"/>
                </a:solidFill>
                <a:effectLst/>
                <a:latin typeface="+mn-lt"/>
                <a:ea typeface="+mn-ea"/>
                <a:cs typeface="+mn-cs"/>
              </a:rPr>
              <a:t>HTTPWatch</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FireBug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Yslow</a:t>
            </a:r>
            <a:r>
              <a:rPr lang="en-US" sz="1200" b="1" kern="1200" dirty="0" smtClean="0">
                <a:solidFill>
                  <a:schemeClr val="tx1"/>
                </a:solidFill>
                <a:effectLst/>
                <a:latin typeface="+mn-lt"/>
                <a:ea typeface="+mn-ea"/>
                <a:cs typeface="+mn-cs"/>
              </a:rPr>
              <a:t>, Chrome Page Auditor via the JavaScript Console, and more - Name it, I've used it</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I’m still lacking a view into end-user performance for real users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Synthetic monitoring only gets you minimal information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 you know, the world works different for real users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Most Real users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aren't connected at corporate Internet speeds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don't live within 30 miles of our data center, think" latency"</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And most importantly, they may have resource-consuming browser toolbars, outdated Java, browser, or OS versions, or even malware which may cause lengthy JavaScript execution and rendering activities, not to mention browser errors.  This would degrade their user experience - and even though the problem might be on their end, they're still </a:t>
            </a:r>
            <a:r>
              <a:rPr lang="en-US" sz="1200" b="1" kern="1200" dirty="0" err="1" smtClean="0">
                <a:solidFill>
                  <a:schemeClr val="tx1"/>
                </a:solidFill>
                <a:effectLst/>
                <a:latin typeface="+mn-lt"/>
                <a:ea typeface="+mn-ea"/>
                <a:cs typeface="+mn-cs"/>
              </a:rPr>
              <a:t>gonna</a:t>
            </a:r>
            <a:r>
              <a:rPr lang="en-US" sz="1200" b="1" kern="1200" dirty="0" smtClean="0">
                <a:solidFill>
                  <a:schemeClr val="tx1"/>
                </a:solidFill>
                <a:effectLst/>
                <a:latin typeface="+mn-lt"/>
                <a:ea typeface="+mn-ea"/>
                <a:cs typeface="+mn-cs"/>
              </a:rPr>
              <a:t> blame us for slow page loads.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 such, I'm really interested in what UEM had to offer us since it extends our entry point in dynaTrace from our JVMs to the real user's browser</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 want to mention we’re still not done with our POC, we’ll get back at it when we get back to Chicago</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We’ve never had a transaction-rich, holistic, detailed view from browser to backend via PurePath</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65F4D02-CB3E-4DAA-B7B5-D1E16D270C19}" type="slidenum">
              <a:rPr lang="en-US" smtClean="0"/>
              <a:pPr/>
              <a:t>24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51838274"/>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Also an analytics</a:t>
            </a:r>
            <a:r>
              <a:rPr lang="en-US" baseline="0" dirty="0" smtClean="0"/>
              <a:t> engine</a:t>
            </a:r>
          </a:p>
          <a:p>
            <a:endParaRPr lang="en-US" dirty="0"/>
          </a:p>
        </p:txBody>
      </p:sp>
      <p:sp>
        <p:nvSpPr>
          <p:cNvPr id="4" name="Slide Number Placeholder 3"/>
          <p:cNvSpPr>
            <a:spLocks noGrp="1"/>
          </p:cNvSpPr>
          <p:nvPr>
            <p:ph type="sldNum" sz="quarter" idx="10"/>
          </p:nvPr>
        </p:nvSpPr>
        <p:spPr/>
        <p:txBody>
          <a:bodyPr/>
          <a:lstStyle/>
          <a:p>
            <a:fld id="{465F4D02-CB3E-4DAA-B7B5-D1E16D270C19}" type="slidenum">
              <a:rPr lang="en-US" smtClean="0"/>
              <a:pPr/>
              <a:t>25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28437480"/>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So based on our 45 minutes playing with UEM, and doing further traces with other on-browser performance tools, I’ve compiled a targeted top 10 list of client side performance improvements: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My favorites are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#1 – Make fewer HTTP requests –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I’ll be the first one to say it… </a:t>
            </a:r>
            <a:r>
              <a:rPr lang="en-US" sz="1200" b="1" u="sng" kern="1200" dirty="0" smtClean="0">
                <a:solidFill>
                  <a:schemeClr val="tx1"/>
                </a:solidFill>
                <a:effectLst/>
                <a:latin typeface="+mn-lt"/>
                <a:ea typeface="+mn-ea"/>
                <a:cs typeface="+mn-cs"/>
                <a:hlinkClick r:id="rId3"/>
              </a:rPr>
              <a:t>Cars.com</a:t>
            </a:r>
            <a:r>
              <a:rPr lang="en-US" sz="1200" b="1" kern="1200" dirty="0" smtClean="0">
                <a:solidFill>
                  <a:schemeClr val="tx1"/>
                </a:solidFill>
                <a:effectLst/>
                <a:latin typeface="+mn-lt"/>
                <a:ea typeface="+mn-ea"/>
                <a:cs typeface="+mn-cs"/>
              </a:rPr>
              <a:t> pages are heavy.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Most of the pages on our site have upwards of 160 elements.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[MAYBE ASK AUDIENCE] Industry average number of page elements for 2012 is around 70 elements.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#2 – Reduce the number of DOM elements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Yahoo says highly dynamic, complex pages, such as the Yahoo homepage, should have no more than 700 DOM elements to maintain consistent browser performance across various browser types and versions.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I've found some of our pages have as many as 3300 DOM elements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#3 – Reduce DNS lookups –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 had around 18.3 million unique visitors and roughly 200 million page views this May</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 lot of those users were new to our site and landed with a cold cache.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DNS lookups are expensive..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 good rule of thumb regarding DNS Lookups is to expect about 0.1 seconds per lookup.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One of our pages sources elements from 52 unique domains!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that’s 5.2 seconds wasted!</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Before I hand it back to Jim, </a:t>
            </a:r>
            <a:r>
              <a:rPr lang="en-US" sz="1200" b="1" kern="1200" dirty="0" err="1" smtClean="0">
                <a:solidFill>
                  <a:schemeClr val="tx1"/>
                </a:solidFill>
                <a:effectLst/>
                <a:latin typeface="+mn-lt"/>
                <a:ea typeface="+mn-ea"/>
                <a:cs typeface="+mn-cs"/>
              </a:rPr>
              <a:t>i'd</a:t>
            </a:r>
            <a:r>
              <a:rPr lang="en-US" sz="1200" b="1" kern="1200" dirty="0" smtClean="0">
                <a:solidFill>
                  <a:schemeClr val="tx1"/>
                </a:solidFill>
                <a:effectLst/>
                <a:latin typeface="+mn-lt"/>
                <a:ea typeface="+mn-ea"/>
                <a:cs typeface="+mn-cs"/>
              </a:rPr>
              <a:t> like to thank you for listening to </a:t>
            </a:r>
            <a:r>
              <a:rPr lang="en-US" sz="1200" b="1" kern="1200" dirty="0" err="1" smtClean="0">
                <a:solidFill>
                  <a:schemeClr val="tx1"/>
                </a:solidFill>
                <a:effectLst/>
                <a:latin typeface="+mn-lt"/>
                <a:ea typeface="+mn-ea"/>
                <a:cs typeface="+mn-cs"/>
              </a:rPr>
              <a:t>uur</a:t>
            </a:r>
            <a:r>
              <a:rPr lang="en-US" sz="1200" b="1" kern="1200" dirty="0" smtClean="0">
                <a:solidFill>
                  <a:schemeClr val="tx1"/>
                </a:solidFill>
                <a:effectLst/>
                <a:latin typeface="+mn-lt"/>
                <a:ea typeface="+mn-ea"/>
                <a:cs typeface="+mn-cs"/>
              </a:rPr>
              <a:t> story.  Jim is going to talk to you about what’s next for us in terms of APM.</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65F4D02-CB3E-4DAA-B7B5-D1E16D270C19}" type="slidenum">
              <a:rPr lang="en-US" smtClean="0"/>
              <a:pPr/>
              <a:t>26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15831587"/>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kern="1200" dirty="0" smtClean="0">
                <a:solidFill>
                  <a:schemeClr val="tx1"/>
                </a:solidFill>
                <a:effectLst/>
                <a:latin typeface="+mn-lt"/>
                <a:ea typeface="+mn-ea"/>
                <a:cs typeface="+mn-cs"/>
              </a:rPr>
              <a:t>3. Smart </a:t>
            </a:r>
            <a:r>
              <a:rPr lang="en-US" sz="1200" b="1" kern="1200" dirty="0" err="1" smtClean="0">
                <a:solidFill>
                  <a:schemeClr val="tx1"/>
                </a:solidFill>
                <a:effectLst/>
                <a:latin typeface="+mn-lt"/>
                <a:ea typeface="+mn-ea"/>
                <a:cs typeface="+mn-cs"/>
              </a:rPr>
              <a:t>Baselining</a:t>
            </a:r>
            <a:r>
              <a:rPr lang="en-US" sz="1200" b="1" kern="1200" dirty="0" smtClean="0">
                <a:solidFill>
                  <a:schemeClr val="tx1"/>
                </a:solidFill>
                <a:effectLst/>
                <a:latin typeface="+mn-lt"/>
                <a:ea typeface="+mn-ea"/>
                <a:cs typeface="+mn-cs"/>
              </a:rPr>
              <a:t> That's Self-learning</a:t>
            </a:r>
            <a:endParaRPr lang="en-US" sz="1200" kern="1200" dirty="0" smtClean="0">
              <a:solidFill>
                <a:schemeClr val="tx1"/>
              </a:solidFill>
              <a:effectLst/>
              <a:latin typeface="+mn-lt"/>
              <a:ea typeface="+mn-ea"/>
              <a:cs typeface="+mn-cs"/>
            </a:endParaRPr>
          </a:p>
          <a:p>
            <a:pPr fontAlgn="base"/>
            <a:r>
              <a:rPr lang="en-US" sz="1200" kern="1200" dirty="0" smtClean="0">
                <a:solidFill>
                  <a:schemeClr val="tx1"/>
                </a:solidFill>
                <a:effectLst/>
                <a:latin typeface="+mn-lt"/>
                <a:ea typeface="+mn-ea"/>
                <a:cs typeface="+mn-cs"/>
              </a:rPr>
              <a:t>Tired of </a:t>
            </a:r>
            <a:r>
              <a:rPr lang="en-US" sz="1200" b="1" kern="1200" dirty="0" smtClean="0">
                <a:solidFill>
                  <a:schemeClr val="tx1"/>
                </a:solidFill>
                <a:effectLst/>
                <a:latin typeface="+mn-lt"/>
                <a:ea typeface="+mn-ea"/>
                <a:cs typeface="+mn-cs"/>
              </a:rPr>
              <a:t>Y</a:t>
            </a:r>
            <a:r>
              <a:rPr lang="en-US" sz="1200" kern="1200" dirty="0" smtClean="0">
                <a:solidFill>
                  <a:schemeClr val="tx1"/>
                </a:solidFill>
                <a:effectLst/>
                <a:latin typeface="+mn-lt"/>
                <a:ea typeface="+mn-ea"/>
                <a:cs typeface="+mn-cs"/>
              </a:rPr>
              <a:t>et-</a:t>
            </a:r>
            <a:r>
              <a:rPr lang="en-US" sz="1200" b="1" kern="12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nother-</a:t>
            </a:r>
            <a:r>
              <a:rPr lang="en-US" sz="1200" b="1" kern="1200" dirty="0" err="1" smtClean="0">
                <a:solidFill>
                  <a:schemeClr val="tx1"/>
                </a:solidFill>
                <a:effectLst/>
                <a:latin typeface="+mn-lt"/>
                <a:ea typeface="+mn-ea"/>
                <a:cs typeface="+mn-cs"/>
              </a:rPr>
              <a:t>B</a:t>
            </a:r>
            <a:r>
              <a:rPr lang="en-US" sz="1200" kern="1200" dirty="0" err="1" smtClean="0">
                <a:solidFill>
                  <a:schemeClr val="tx1"/>
                </a:solidFill>
                <a:effectLst/>
                <a:latin typeface="+mn-lt"/>
                <a:ea typeface="+mn-ea"/>
                <a:cs typeface="+mn-cs"/>
              </a:rPr>
              <a:t>aselining</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B</a:t>
            </a:r>
            <a:r>
              <a:rPr lang="en-US" sz="1200" kern="1200" dirty="0" smtClean="0">
                <a:solidFill>
                  <a:schemeClr val="tx1"/>
                </a:solidFill>
                <a:effectLst/>
                <a:latin typeface="+mn-lt"/>
                <a:ea typeface="+mn-ea"/>
                <a:cs typeface="+mn-cs"/>
              </a:rPr>
              <a:t>ased-</a:t>
            </a:r>
            <a:r>
              <a:rPr lang="en-US" sz="1200" b="1" kern="12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n-</a:t>
            </a:r>
            <a:r>
              <a:rPr lang="en-US" sz="1200" b="1" kern="12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verages? We certainly are. </a:t>
            </a:r>
            <a:r>
              <a:rPr lang="en-US" sz="1200" b="1" kern="1200" dirty="0" smtClean="0">
                <a:solidFill>
                  <a:schemeClr val="tx1"/>
                </a:solidFill>
                <a:effectLst/>
                <a:latin typeface="+mn-lt"/>
                <a:ea typeface="+mn-ea"/>
                <a:cs typeface="+mn-cs"/>
              </a:rPr>
              <a:t>YABBOA</a:t>
            </a:r>
            <a:r>
              <a:rPr lang="en-US" sz="1200" kern="1200" dirty="0" smtClean="0">
                <a:solidFill>
                  <a:schemeClr val="tx1"/>
                </a:solidFill>
                <a:effectLst/>
                <a:latin typeface="+mn-lt"/>
                <a:ea typeface="+mn-ea"/>
                <a:cs typeface="+mn-cs"/>
              </a:rPr>
              <a:t> is only good on paper. dynaTrace </a:t>
            </a:r>
            <a:r>
              <a:rPr lang="en-US" sz="1200" b="1" kern="1200" dirty="0" smtClean="0">
                <a:solidFill>
                  <a:schemeClr val="tx1"/>
                </a:solidFill>
                <a:effectLst/>
                <a:latin typeface="+mn-lt"/>
                <a:ea typeface="+mn-ea"/>
                <a:cs typeface="+mn-cs"/>
              </a:rPr>
              <a:t>provides fully dynamic, self-learning </a:t>
            </a:r>
            <a:r>
              <a:rPr lang="en-US" sz="1200" kern="1200" dirty="0" smtClean="0">
                <a:solidFill>
                  <a:schemeClr val="tx1"/>
                </a:solidFill>
                <a:effectLst/>
                <a:latin typeface="+mn-lt"/>
                <a:ea typeface="+mn-ea"/>
                <a:cs typeface="+mn-cs"/>
              </a:rPr>
              <a:t>and</a:t>
            </a:r>
            <a:r>
              <a:rPr lang="en-US" sz="1200" b="1" kern="1200" dirty="0" smtClean="0">
                <a:solidFill>
                  <a:schemeClr val="tx1"/>
                </a:solidFill>
                <a:effectLst/>
                <a:latin typeface="+mn-lt"/>
                <a:ea typeface="+mn-ea"/>
                <a:cs typeface="+mn-cs"/>
              </a:rPr>
              <a:t> problem-specific baselines </a:t>
            </a:r>
            <a:r>
              <a:rPr lang="en-US" sz="1200" kern="1200" dirty="0" smtClean="0">
                <a:solidFill>
                  <a:schemeClr val="tx1"/>
                </a:solidFill>
                <a:effectLst/>
                <a:latin typeface="+mn-lt"/>
                <a:ea typeface="+mn-ea"/>
                <a:cs typeface="+mn-cs"/>
              </a:rPr>
              <a:t>to</a:t>
            </a:r>
            <a:r>
              <a:rPr lang="en-US" sz="1200" b="1" kern="1200" dirty="0" smtClean="0">
                <a:solidFill>
                  <a:schemeClr val="tx1"/>
                </a:solidFill>
                <a:effectLst/>
                <a:latin typeface="+mn-lt"/>
                <a:ea typeface="+mn-ea"/>
                <a:cs typeface="+mn-cs"/>
              </a:rPr>
              <a:t> automatically detect abnormalities</a:t>
            </a:r>
            <a:r>
              <a:rPr lang="en-US" sz="1200" kern="1200" dirty="0" smtClean="0">
                <a:solidFill>
                  <a:schemeClr val="tx1"/>
                </a:solidFill>
                <a:effectLst/>
                <a:latin typeface="+mn-lt"/>
                <a:ea typeface="+mn-ea"/>
                <a:cs typeface="+mn-cs"/>
              </a:rPr>
              <a:t> of</a:t>
            </a:r>
          </a:p>
          <a:p>
            <a:pPr fontAlgn="base"/>
            <a:r>
              <a:rPr lang="en-US" dirty="0" smtClean="0">
                <a:effectLst/>
              </a:rPr>
              <a:t>response times</a:t>
            </a:r>
          </a:p>
          <a:p>
            <a:pPr fontAlgn="base"/>
            <a:r>
              <a:rPr lang="en-US" dirty="0" smtClean="0">
                <a:effectLst/>
              </a:rPr>
              <a:t>transaction failure rates</a:t>
            </a:r>
          </a:p>
          <a:p>
            <a:pPr fontAlgn="base"/>
            <a:r>
              <a:rPr lang="en-US" dirty="0" smtClean="0">
                <a:effectLst/>
              </a:rPr>
              <a:t>throughput</a:t>
            </a:r>
          </a:p>
          <a:p>
            <a:pPr fontAlgn="base"/>
            <a:r>
              <a:rPr lang="en-US" dirty="0" smtClean="0">
                <a:effectLst/>
              </a:rPr>
              <a:t>system health.</a:t>
            </a:r>
          </a:p>
          <a:p>
            <a:pPr fontAlgn="base"/>
            <a:r>
              <a:rPr lang="en-US" sz="1200" kern="1200" dirty="0" smtClean="0">
                <a:solidFill>
                  <a:schemeClr val="tx1"/>
                </a:solidFill>
                <a:effectLst/>
                <a:latin typeface="+mn-lt"/>
                <a:ea typeface="+mn-ea"/>
                <a:cs typeface="+mn-cs"/>
              </a:rPr>
              <a:t>This next-generation approach makes alerting </a:t>
            </a:r>
            <a:r>
              <a:rPr lang="en-US" sz="1200" b="1" kern="1200" dirty="0" smtClean="0">
                <a:solidFill>
                  <a:schemeClr val="tx1"/>
                </a:solidFill>
                <a:effectLst/>
                <a:latin typeface="+mn-lt"/>
                <a:ea typeface="+mn-ea"/>
                <a:cs typeface="+mn-cs"/>
              </a:rPr>
              <a:t>more precise</a:t>
            </a:r>
            <a:r>
              <a:rPr lang="en-US" sz="1200" kern="1200" dirty="0" smtClean="0">
                <a:solidFill>
                  <a:schemeClr val="tx1"/>
                </a:solidFill>
                <a:effectLst/>
                <a:latin typeface="+mn-lt"/>
                <a:ea typeface="+mn-ea"/>
                <a:cs typeface="+mn-cs"/>
              </a:rPr>
              <a:t>, provides </a:t>
            </a:r>
            <a:r>
              <a:rPr lang="en-US" sz="1200" b="1" kern="1200" dirty="0" smtClean="0">
                <a:solidFill>
                  <a:schemeClr val="tx1"/>
                </a:solidFill>
                <a:effectLst/>
                <a:latin typeface="+mn-lt"/>
                <a:ea typeface="+mn-ea"/>
                <a:cs typeface="+mn-cs"/>
              </a:rPr>
              <a:t>alerts earlier</a:t>
            </a:r>
            <a:r>
              <a:rPr lang="en-US" sz="1200" kern="1200" dirty="0" smtClean="0">
                <a:solidFill>
                  <a:schemeClr val="tx1"/>
                </a:solidFill>
                <a:effectLst/>
                <a:latin typeface="+mn-lt"/>
                <a:ea typeface="+mn-ea"/>
                <a:cs typeface="+mn-cs"/>
              </a:rPr>
              <a:t> in high- and low-load scenarios and </a:t>
            </a:r>
            <a:r>
              <a:rPr lang="en-US" sz="1200" b="1" kern="1200" dirty="0" smtClean="0">
                <a:solidFill>
                  <a:schemeClr val="tx1"/>
                </a:solidFill>
                <a:effectLst/>
                <a:latin typeface="+mn-lt"/>
                <a:ea typeface="+mn-ea"/>
                <a:cs typeface="+mn-cs"/>
              </a:rPr>
              <a:t>reduces false-positives by 90 percent</a:t>
            </a:r>
            <a:r>
              <a:rPr lang="en-US" sz="1200" kern="1200" dirty="0" smtClean="0">
                <a:solidFill>
                  <a:schemeClr val="tx1"/>
                </a:solidFill>
                <a:effectLst/>
                <a:latin typeface="+mn-lt"/>
                <a:ea typeface="+mn-ea"/>
                <a:cs typeface="+mn-cs"/>
              </a:rPr>
              <a:t>.</a:t>
            </a:r>
          </a:p>
          <a:p>
            <a:pPr fontAlgn="base"/>
            <a:endParaRPr lang="en-US" sz="120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Do you need to know the user experience of your </a:t>
            </a:r>
            <a:r>
              <a:rPr lang="en-US" sz="1200" b="1" i="0" kern="1200" dirty="0" smtClean="0">
                <a:solidFill>
                  <a:schemeClr val="tx1"/>
                </a:solidFill>
                <a:effectLst/>
                <a:latin typeface="+mn-lt"/>
                <a:ea typeface="+mn-ea"/>
                <a:cs typeface="+mn-cs"/>
              </a:rPr>
              <a:t>customers using native applications on their Android and </a:t>
            </a:r>
            <a:r>
              <a:rPr lang="en-US" sz="1200" b="1" i="0" kern="1200" dirty="0" err="1" smtClean="0">
                <a:solidFill>
                  <a:schemeClr val="tx1"/>
                </a:solidFill>
                <a:effectLst/>
                <a:latin typeface="+mn-lt"/>
                <a:ea typeface="+mn-ea"/>
                <a:cs typeface="+mn-cs"/>
              </a:rPr>
              <a:t>iOS</a:t>
            </a:r>
            <a:r>
              <a:rPr lang="en-US" sz="1200" b="1" i="0" kern="1200" dirty="0" smtClean="0">
                <a:solidFill>
                  <a:schemeClr val="tx1"/>
                </a:solidFill>
                <a:effectLst/>
                <a:latin typeface="+mn-lt"/>
                <a:ea typeface="+mn-ea"/>
                <a:cs typeface="+mn-cs"/>
              </a:rPr>
              <a:t> devices</a:t>
            </a:r>
            <a:r>
              <a:rPr lang="en-US" sz="1200" b="0" i="0" kern="1200" dirty="0" smtClean="0">
                <a:solidFill>
                  <a:schemeClr val="tx1"/>
                </a:solidFill>
                <a:effectLst/>
                <a:latin typeface="+mn-lt"/>
                <a:ea typeface="+mn-ea"/>
                <a:cs typeface="+mn-cs"/>
              </a:rPr>
              <a:t>? dynaTrace UEM now comes with a</a:t>
            </a:r>
            <a:r>
              <a:rPr lang="en-US" sz="1200" b="1" i="0" kern="1200" dirty="0" smtClean="0">
                <a:solidFill>
                  <a:schemeClr val="tx1"/>
                </a:solidFill>
                <a:effectLst/>
                <a:latin typeface="+mn-lt"/>
                <a:ea typeface="+mn-ea"/>
                <a:cs typeface="+mn-cs"/>
              </a:rPr>
              <a:t>m </a:t>
            </a:r>
            <a:r>
              <a:rPr lang="en-US" sz="1200" b="1" i="0" kern="1200" dirty="0" err="1" smtClean="0">
                <a:solidFill>
                  <a:schemeClr val="tx1"/>
                </a:solidFill>
                <a:effectLst/>
                <a:latin typeface="+mn-lt"/>
                <a:ea typeface="+mn-ea"/>
                <a:cs typeface="+mn-cs"/>
              </a:rPr>
              <a:t>obile</a:t>
            </a:r>
            <a:r>
              <a:rPr lang="en-US" sz="1200" b="1" i="0" kern="1200" dirty="0" smtClean="0">
                <a:solidFill>
                  <a:schemeClr val="tx1"/>
                </a:solidFill>
                <a:effectLst/>
                <a:latin typeface="+mn-lt"/>
                <a:ea typeface="+mn-ea"/>
                <a:cs typeface="+mn-cs"/>
              </a:rPr>
              <a:t> Agent Development Kit (ADK)</a:t>
            </a:r>
            <a:r>
              <a:rPr lang="en-US" sz="1200" b="0" i="0" kern="1200" dirty="0" smtClean="0">
                <a:solidFill>
                  <a:schemeClr val="tx1"/>
                </a:solidFill>
                <a:effectLst/>
                <a:latin typeface="+mn-lt"/>
                <a:ea typeface="+mn-ea"/>
                <a:cs typeface="+mn-cs"/>
              </a:rPr>
              <a:t>, which provides </a:t>
            </a:r>
            <a:r>
              <a:rPr lang="en-US" sz="1200" b="1" i="0" kern="1200" dirty="0" smtClean="0">
                <a:solidFill>
                  <a:schemeClr val="tx1"/>
                </a:solidFill>
                <a:effectLst/>
                <a:latin typeface="+mn-lt"/>
                <a:ea typeface="+mn-ea"/>
                <a:cs typeface="+mn-cs"/>
              </a:rPr>
              <a:t>end-to-end visibility</a:t>
            </a:r>
            <a:r>
              <a:rPr lang="en-US" sz="1200" b="0" i="0" kern="1200" dirty="0" smtClean="0">
                <a:solidFill>
                  <a:schemeClr val="tx1"/>
                </a:solidFill>
                <a:effectLst/>
                <a:latin typeface="+mn-lt"/>
                <a:ea typeface="+mn-ea"/>
                <a:cs typeface="+mn-cs"/>
              </a:rPr>
              <a:t> from the mobile phone down to the database call. Understand the </a:t>
            </a:r>
            <a:r>
              <a:rPr lang="en-US" sz="1200" b="1" i="0" kern="1200" dirty="0" smtClean="0">
                <a:solidFill>
                  <a:schemeClr val="tx1"/>
                </a:solidFill>
                <a:effectLst/>
                <a:latin typeface="+mn-lt"/>
                <a:ea typeface="+mn-ea"/>
                <a:cs typeface="+mn-cs"/>
              </a:rPr>
              <a:t>impact of every back-end call</a:t>
            </a:r>
            <a:r>
              <a:rPr lang="en-US" sz="1200" b="0" i="0" kern="1200" dirty="0" smtClean="0">
                <a:solidFill>
                  <a:schemeClr val="tx1"/>
                </a:solidFill>
                <a:effectLst/>
                <a:latin typeface="+mn-lt"/>
                <a:ea typeface="+mn-ea"/>
                <a:cs typeface="+mn-cs"/>
              </a:rPr>
              <a:t> on the user experience and find out which device types are struggling using your applications.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65F4D02-CB3E-4DAA-B7B5-D1E16D270C19}" type="slidenum">
              <a:rPr lang="en-US" smtClean="0"/>
              <a:pPr/>
              <a:t>27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4695139"/>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After the </a:t>
            </a:r>
            <a:r>
              <a:rPr lang="en-US" baseline="0" dirty="0" err="1" smtClean="0"/>
              <a:t>superbowl</a:t>
            </a:r>
            <a:r>
              <a:rPr lang="en-US" baseline="0" dirty="0" smtClean="0"/>
              <a:t> </a:t>
            </a:r>
            <a:r>
              <a:rPr lang="en-US" baseline="0" dirty="0" err="1" smtClean="0"/>
              <a:t>Yottaa</a:t>
            </a:r>
            <a:r>
              <a:rPr lang="en-US" baseline="0" dirty="0" smtClean="0"/>
              <a:t> actually said that Cars.com fared really well during the super bowl.  The end result was a lot of happy folks and mucho kudos from our senior leadership team.</a:t>
            </a:r>
            <a:endParaRPr lang="en-US" dirty="0"/>
          </a:p>
        </p:txBody>
      </p:sp>
      <p:sp>
        <p:nvSpPr>
          <p:cNvPr id="4" name="Slide Number Placeholder 3"/>
          <p:cNvSpPr>
            <a:spLocks noGrp="1"/>
          </p:cNvSpPr>
          <p:nvPr>
            <p:ph type="sldNum" sz="quarter" idx="10"/>
          </p:nvPr>
        </p:nvSpPr>
        <p:spPr/>
        <p:txBody>
          <a:bodyPr/>
          <a:lstStyle/>
          <a:p>
            <a:fld id="{465F4D02-CB3E-4DAA-B7B5-D1E16D270C19}" type="slidenum">
              <a:rPr lang="en-US" smtClean="0"/>
              <a:pPr/>
              <a:t>28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29392222"/>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65F4D02-CB3E-4DAA-B7B5-D1E16D270C19}" type="slidenum">
              <a:rPr lang="en-US" smtClean="0"/>
              <a:pPr/>
              <a:t>29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4695139"/>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Visited by more than18M car shoppers each month, Cars.com is the leading online automotive destination- providing invaluable insight in to all aspects of automobile ownership.  Cars.com helps consumers </a:t>
            </a:r>
            <a:r>
              <a:rPr lang="en-US" sz="1200" b="0" i="0" kern="1200" dirty="0" smtClean="0">
                <a:solidFill>
                  <a:schemeClr val="tx1"/>
                </a:solidFill>
                <a:effectLst/>
                <a:latin typeface="+mn-lt"/>
                <a:ea typeface="+mn-ea"/>
                <a:cs typeface="+mn-cs"/>
              </a:rPr>
              <a:t>formulate opinions on what to buy, where to buy and how much to pay for a car. </a:t>
            </a:r>
            <a:endParaRPr lang="en-US" baseline="0" dirty="0" smtClean="0"/>
          </a:p>
          <a:p>
            <a:pPr marL="171450" indent="-171450">
              <a:buFontTx/>
              <a:buChar char="-"/>
            </a:pPr>
            <a:endParaRPr lang="en-US" baseline="0" dirty="0" smtClean="0"/>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US" baseline="0" dirty="0" smtClean="0"/>
              <a:t>Cars.com, unlike some of or direct competitors, is focused on the Consumer first and foremost</a:t>
            </a:r>
          </a:p>
          <a:p>
            <a:pPr marL="171450" marR="0" indent="-171450" algn="l" defTabSz="914400" rtl="0" eaLnBrk="1" fontAlgn="base" latinLnBrk="0" hangingPunct="1">
              <a:lnSpc>
                <a:spcPct val="100000"/>
              </a:lnSpc>
              <a:spcBef>
                <a:spcPct val="30000"/>
              </a:spcBef>
              <a:spcAft>
                <a:spcPct val="0"/>
              </a:spcAft>
              <a:buClrTx/>
              <a:buSzTx/>
              <a:buFontTx/>
              <a:buChar char="-"/>
              <a:tabLst/>
              <a:defRPr/>
            </a:pPr>
            <a:endParaRPr lang="en-US" baseline="0" dirty="0" smtClean="0"/>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US" baseline="0" dirty="0" smtClean="0"/>
              <a:t>Or in-house editorial team is best of breed and produces industry leading content </a:t>
            </a:r>
          </a:p>
          <a:p>
            <a:pPr marL="171450" marR="0" indent="-171450" algn="l" defTabSz="914400" rtl="0" eaLnBrk="1" fontAlgn="base" latinLnBrk="0" hangingPunct="1">
              <a:lnSpc>
                <a:spcPct val="100000"/>
              </a:lnSpc>
              <a:spcBef>
                <a:spcPct val="30000"/>
              </a:spcBef>
              <a:spcAft>
                <a:spcPct val="0"/>
              </a:spcAft>
              <a:buClrTx/>
              <a:buSzTx/>
              <a:buFontTx/>
              <a:buChar char="-"/>
              <a:tabLst/>
              <a:defRPr/>
            </a:pPr>
            <a:endParaRPr lang="en-US" baseline="0" dirty="0" smtClean="0"/>
          </a:p>
          <a:p>
            <a:pPr marL="628650" marR="0" lvl="1" indent="-171450" algn="l" defTabSz="914400" rtl="0" eaLnBrk="1" fontAlgn="base" latinLnBrk="0" hangingPunct="1">
              <a:lnSpc>
                <a:spcPct val="100000"/>
              </a:lnSpc>
              <a:spcBef>
                <a:spcPct val="30000"/>
              </a:spcBef>
              <a:spcAft>
                <a:spcPct val="0"/>
              </a:spcAft>
              <a:buClrTx/>
              <a:buSzTx/>
              <a:buFontTx/>
              <a:buChar char="-"/>
              <a:tabLst/>
              <a:defRPr/>
            </a:pPr>
            <a:r>
              <a:rPr lang="en-US" baseline="0" dirty="0" smtClean="0"/>
              <a:t>from the “Cars.com Annual Best of Awards” often quoted in OEM specific car commercials such as Toyota to the </a:t>
            </a:r>
          </a:p>
          <a:p>
            <a:pPr marL="628650" marR="0" lvl="1" indent="-171450" algn="l" defTabSz="914400" rtl="0" eaLnBrk="1" fontAlgn="base" latinLnBrk="0" hangingPunct="1">
              <a:lnSpc>
                <a:spcPct val="100000"/>
              </a:lnSpc>
              <a:spcBef>
                <a:spcPct val="30000"/>
              </a:spcBef>
              <a:spcAft>
                <a:spcPct val="0"/>
              </a:spcAft>
              <a:buClrTx/>
              <a:buSzTx/>
              <a:buFontTx/>
              <a:buChar char="-"/>
              <a:tabLst/>
              <a:defRPr/>
            </a:pPr>
            <a:r>
              <a:rPr lang="en-US" baseline="0" dirty="0" smtClean="0"/>
              <a:t>“the top 10 worst things you mechanic can tell you” which I unfortunately recently experienced first hand….having been told my car was overheating due to a bad head gasket – </a:t>
            </a:r>
          </a:p>
          <a:p>
            <a:pPr marL="628650" marR="0" lvl="1" indent="-171450" algn="l" defTabSz="914400" rtl="0" eaLnBrk="1" fontAlgn="base" latinLnBrk="0" hangingPunct="1">
              <a:lnSpc>
                <a:spcPct val="100000"/>
              </a:lnSpc>
              <a:spcBef>
                <a:spcPct val="30000"/>
              </a:spcBef>
              <a:spcAft>
                <a:spcPct val="0"/>
              </a:spcAft>
              <a:buClrTx/>
              <a:buSzTx/>
              <a:buFontTx/>
              <a:buChar char="-"/>
              <a:tabLst/>
              <a:defRPr/>
            </a:pPr>
            <a:endParaRPr lang="en-US" baseline="0" dirty="0" smtClean="0"/>
          </a:p>
          <a:p>
            <a:pPr marL="171450" indent="-171450">
              <a:buFontTx/>
              <a:buChar char="-"/>
            </a:pPr>
            <a:r>
              <a:rPr lang="en-US" baseline="0" dirty="0" smtClean="0"/>
              <a:t>With and inventory of over 3.2M new and used vehicles, over 17K dealer customers, and strong partnerships with every major OEM foreign and domestic – with Cars.com confidence truly comes standard. </a:t>
            </a:r>
          </a:p>
          <a:p>
            <a:endParaRPr lang="en-US" dirty="0"/>
          </a:p>
        </p:txBody>
      </p:sp>
      <p:sp>
        <p:nvSpPr>
          <p:cNvPr id="4" name="Slide Number Placeholder 3"/>
          <p:cNvSpPr>
            <a:spLocks noGrp="1"/>
          </p:cNvSpPr>
          <p:nvPr>
            <p:ph type="sldNum" sz="quarter" idx="10"/>
          </p:nvPr>
        </p:nvSpPr>
        <p:spPr/>
        <p:txBody>
          <a:bodyPr/>
          <a:lstStyle/>
          <a:p>
            <a:fld id="{465F4D02-CB3E-4DAA-B7B5-D1E16D270C19}" type="slidenum">
              <a:rPr lang="en-US" smtClean="0"/>
              <a:pPr/>
              <a:t>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4682219"/>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65F4D02-CB3E-4DAA-B7B5-D1E16D270C19}" type="slidenum">
              <a:rPr lang="en-US" smtClean="0"/>
              <a:pPr/>
              <a:t>30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4695139"/>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65F4D02-CB3E-4DAA-B7B5-D1E16D270C19}" type="slidenum">
              <a:rPr lang="en-US" smtClean="0"/>
              <a:pPr/>
              <a:t>31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4695139"/>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65F4D02-CB3E-4DAA-B7B5-D1E16D270C19}" type="slidenum">
              <a:rPr lang="en-US" smtClean="0"/>
              <a:pPr/>
              <a:t>32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4695139"/>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5F4D02-CB3E-4DAA-B7B5-D1E16D270C19}" type="slidenum">
              <a:rPr lang="en-US" smtClean="0"/>
              <a:pPr/>
              <a:t>33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96307214"/>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This slide show some quick stats related to the size/complexity of our environment.  </a:t>
            </a:r>
          </a:p>
          <a:p>
            <a:pPr marL="0" indent="0">
              <a:buFontTx/>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&lt;review 2 or 3 impressive stats&gt;</a:t>
            </a:r>
          </a:p>
          <a:p>
            <a:pPr marL="0" indent="0">
              <a:buFontTx/>
              <a:buNone/>
            </a:pPr>
            <a:endParaRPr lang="en-US" baseline="0" dirty="0" smtClean="0"/>
          </a:p>
          <a:p>
            <a:pPr marL="0" indent="0">
              <a:buFontTx/>
              <a:buNone/>
            </a:pPr>
            <a:r>
              <a:rPr lang="en-US" baseline="0" dirty="0" smtClean="0"/>
              <a:t>- 785M search engine queries / month; tracking 5.4B consumer activities / and are serving 7.2B images monthly.</a:t>
            </a:r>
          </a:p>
          <a:p>
            <a:pPr marL="0" indent="0">
              <a:buFontTx/>
              <a:buNone/>
            </a:pPr>
            <a:endParaRPr lang="en-US" baseline="0" dirty="0" smtClean="0"/>
          </a:p>
          <a:p>
            <a:pPr marL="0" indent="0">
              <a:buFontTx/>
              <a:buNone/>
            </a:pPr>
            <a:r>
              <a:rPr lang="en-US" baseline="0" dirty="0" smtClean="0"/>
              <a:t>OK, so I cheated a bit on the last one to ensure everyone stays awake…..I needed a number larger than 7.2B ….. so I converted ½ Petabyte of storage </a:t>
            </a:r>
            <a:r>
              <a:rPr lang="en-US" baseline="0" dirty="0" smtClean="0">
                <a:sym typeface="Wingdings" pitchFamily="2" charset="2"/>
              </a:rPr>
              <a:t>to </a:t>
            </a:r>
            <a:r>
              <a:rPr lang="en-US" baseline="0" dirty="0" smtClean="0"/>
              <a:t>kilobytes </a:t>
            </a:r>
            <a:r>
              <a:rPr lang="en-US" baseline="0" dirty="0" smtClean="0">
                <a:sym typeface="Wingdings" pitchFamily="2" charset="2"/>
              </a:rPr>
              <a:t></a:t>
            </a:r>
            <a:endParaRPr lang="en-US" baseline="0" dirty="0" smtClean="0"/>
          </a:p>
        </p:txBody>
      </p:sp>
      <p:sp>
        <p:nvSpPr>
          <p:cNvPr id="4" name="Slide Number Placeholder 3"/>
          <p:cNvSpPr>
            <a:spLocks noGrp="1"/>
          </p:cNvSpPr>
          <p:nvPr>
            <p:ph type="sldNum" sz="quarter" idx="10"/>
          </p:nvPr>
        </p:nvSpPr>
        <p:spPr/>
        <p:txBody>
          <a:bodyPr/>
          <a:lstStyle/>
          <a:p>
            <a:fld id="{465F4D02-CB3E-4DAA-B7B5-D1E16D270C19}" type="slidenum">
              <a:rPr lang="en-US" smtClean="0"/>
              <a:pPr/>
              <a:t>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3130613"/>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Leading up to the Super Bowl there was tremendous amount of pressure from the business to deliver a strong performance.  </a:t>
            </a:r>
          </a:p>
          <a:p>
            <a:endParaRPr lang="en-US" baseline="0" dirty="0" smtClean="0"/>
          </a:p>
          <a:p>
            <a:r>
              <a:rPr lang="en-US" baseline="0" dirty="0" smtClean="0"/>
              <a:t>The potential impact in terms of marketing spend and brand image was huge. As our CTO said to me “Our credibility as an IT organization was one the line with this event”</a:t>
            </a:r>
          </a:p>
          <a:p>
            <a:endParaRPr lang="en-US" baseline="0" dirty="0" smtClean="0"/>
          </a:p>
          <a:p>
            <a:r>
              <a:rPr lang="en-US" baseline="0" dirty="0" smtClean="0"/>
              <a:t>If we deliver, the business has confidence in us very willing to continue to invest and support IT – we become a trusted partner</a:t>
            </a:r>
          </a:p>
          <a:p>
            <a:endParaRPr lang="en-US" baseline="0" dirty="0" smtClean="0"/>
          </a:p>
          <a:p>
            <a:r>
              <a:rPr lang="en-US" baseline="0" dirty="0" smtClean="0"/>
              <a:t>If we don’t…..we spend the rest of the year trying to recover our credibility as an organization</a:t>
            </a:r>
          </a:p>
          <a:p>
            <a:endParaRPr lang="en-US" baseline="0" dirty="0" smtClean="0"/>
          </a:p>
          <a:p>
            <a:r>
              <a:rPr lang="en-US" baseline="0" dirty="0" smtClean="0"/>
              <a:t>So a lot was at stake here, not only financially, but internally and externally.</a:t>
            </a:r>
          </a:p>
          <a:p>
            <a:endParaRPr lang="en-US" baseline="0" dirty="0" smtClean="0"/>
          </a:p>
          <a:p>
            <a:r>
              <a:rPr lang="en-US" baseline="0" dirty="0" smtClean="0"/>
              <a:t>To add fuel to the fire, a week before the game…..It World in conjunction with the web performance optimization company “</a:t>
            </a:r>
            <a:r>
              <a:rPr lang="en-US" baseline="0" dirty="0" err="1" smtClean="0"/>
              <a:t>Yottaa</a:t>
            </a:r>
            <a:r>
              <a:rPr lang="en-US" baseline="0" dirty="0" smtClean="0"/>
              <a:t>” predicted Cars.com as the number #1 site likely to crash during the Super Bowl.</a:t>
            </a:r>
          </a:p>
          <a:p>
            <a:endParaRPr lang="en-US" baseline="0" dirty="0" smtClean="0"/>
          </a:p>
          <a:p>
            <a:r>
              <a:rPr lang="en-US" baseline="0" dirty="0" smtClean="0"/>
              <a:t>I am very proud to say the results were fantastic…..Dave will take you into in more detail later in the presentation.</a:t>
            </a:r>
          </a:p>
          <a:p>
            <a:endParaRPr lang="en-US" dirty="0"/>
          </a:p>
        </p:txBody>
      </p:sp>
      <p:sp>
        <p:nvSpPr>
          <p:cNvPr id="4" name="Slide Number Placeholder 3"/>
          <p:cNvSpPr>
            <a:spLocks noGrp="1"/>
          </p:cNvSpPr>
          <p:nvPr>
            <p:ph type="sldNum" sz="quarter" idx="10"/>
          </p:nvPr>
        </p:nvSpPr>
        <p:spPr/>
        <p:txBody>
          <a:bodyPr/>
          <a:lstStyle/>
          <a:p>
            <a:fld id="{465F4D02-CB3E-4DAA-B7B5-D1E16D270C19}" type="slidenum">
              <a:rPr lang="en-US" smtClean="0"/>
              <a:pPr/>
              <a:t>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34333777"/>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I want to quickly take you through our Journey</a:t>
            </a:r>
            <a:r>
              <a:rPr lang="en-US" b="0" baseline="0" dirty="0" smtClean="0"/>
              <a:t> from Legacy APM (complete frustration) to APM 2.0 or Next Generation continuous real-time APM (Happiness)</a:t>
            </a:r>
            <a:endParaRPr lang="en-US" b="0" dirty="0"/>
          </a:p>
        </p:txBody>
      </p:sp>
      <p:sp>
        <p:nvSpPr>
          <p:cNvPr id="4" name="Slide Number Placeholder 3"/>
          <p:cNvSpPr>
            <a:spLocks noGrp="1"/>
          </p:cNvSpPr>
          <p:nvPr>
            <p:ph type="sldNum" sz="quarter" idx="10"/>
          </p:nvPr>
        </p:nvSpPr>
        <p:spPr/>
        <p:txBody>
          <a:bodyPr/>
          <a:lstStyle/>
          <a:p>
            <a:fld id="{465F4D02-CB3E-4DAA-B7B5-D1E16D270C19}" type="slidenum">
              <a:rPr lang="en-US" smtClean="0"/>
              <a:pPr/>
              <a:t>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93429440"/>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2400"/>
              </a:spcBef>
              <a:buFont typeface="Arial" pitchFamily="34" charset="0"/>
              <a:buNone/>
            </a:pPr>
            <a:r>
              <a:rPr lang="en-US" sz="1200" b="1" dirty="0" smtClean="0">
                <a:solidFill>
                  <a:schemeClr val="bg1"/>
                </a:solidFill>
                <a:latin typeface="Calibri" pitchFamily="34" charset="0"/>
              </a:rPr>
              <a:t>Business pressures are driving IT to move faster than ever!  </a:t>
            </a:r>
            <a:r>
              <a:rPr lang="en-US" sz="1200" b="0" dirty="0" smtClean="0">
                <a:solidFill>
                  <a:schemeClr val="bg1"/>
                </a:solidFill>
                <a:latin typeface="Calibri" pitchFamily="34" charset="0"/>
              </a:rPr>
              <a:t>The expectations</a:t>
            </a:r>
            <a:r>
              <a:rPr lang="en-US" sz="1200" b="0" baseline="0" dirty="0" smtClean="0">
                <a:solidFill>
                  <a:schemeClr val="bg1"/>
                </a:solidFill>
                <a:latin typeface="Calibri" pitchFamily="34" charset="0"/>
              </a:rPr>
              <a:t> form the business are becoming so high that in some cases they will avoid IT all together if they suspect it will slow them down– </a:t>
            </a:r>
          </a:p>
          <a:p>
            <a:pPr marL="0" indent="0">
              <a:spcBef>
                <a:spcPts val="2400"/>
              </a:spcBef>
              <a:buFont typeface="Arial" pitchFamily="34" charset="0"/>
              <a:buNone/>
            </a:pPr>
            <a:endParaRPr lang="en-US" sz="1200" b="0" baseline="0" dirty="0" smtClean="0">
              <a:solidFill>
                <a:schemeClr val="bg1"/>
              </a:solidFill>
              <a:latin typeface="Calibri" pitchFamily="34" charset="0"/>
            </a:endParaRPr>
          </a:p>
          <a:p>
            <a:pPr marL="0" indent="0">
              <a:spcBef>
                <a:spcPts val="2400"/>
              </a:spcBef>
              <a:buFont typeface="Arial" pitchFamily="34" charset="0"/>
              <a:buNone/>
            </a:pPr>
            <a:r>
              <a:rPr lang="en-US" sz="1200" b="1" baseline="0" dirty="0" smtClean="0">
                <a:solidFill>
                  <a:schemeClr val="bg1"/>
                </a:solidFill>
                <a:latin typeface="Calibri" pitchFamily="34" charset="0"/>
              </a:rPr>
              <a:t>Agile-centric transformation - </a:t>
            </a:r>
            <a:r>
              <a:rPr lang="en-US" sz="1200" b="0" dirty="0" smtClean="0">
                <a:solidFill>
                  <a:schemeClr val="bg1"/>
                </a:solidFill>
                <a:latin typeface="Calibri" pitchFamily="34" charset="0"/>
              </a:rPr>
              <a:t>In 2011 Cars.com went though</a:t>
            </a:r>
            <a:r>
              <a:rPr lang="en-US" sz="1200" b="0" baseline="0" dirty="0" smtClean="0">
                <a:solidFill>
                  <a:schemeClr val="bg1"/>
                </a:solidFill>
                <a:latin typeface="Calibri" pitchFamily="34" charset="0"/>
              </a:rPr>
              <a:t> an Agile transformation with the goal of becoming more “product-centric” and accelerating time to market of end-user driven features/functionality.  This drove h</a:t>
            </a:r>
            <a:r>
              <a:rPr lang="en-US" sz="1200" b="0" dirty="0" smtClean="0">
                <a:solidFill>
                  <a:schemeClr val="bg1"/>
                </a:solidFill>
                <a:latin typeface="Calibri" pitchFamily="34" charset="0"/>
              </a:rPr>
              <a:t>igh rates of change into our production environments such</a:t>
            </a:r>
            <a:r>
              <a:rPr lang="en-US" sz="1200" b="0" baseline="0" dirty="0" smtClean="0">
                <a:solidFill>
                  <a:schemeClr val="bg1"/>
                </a:solidFill>
                <a:latin typeface="Calibri" pitchFamily="34" charset="0"/>
              </a:rPr>
              <a:t> as we have never seen before.  We went from ~45 releases per year to over 220 releases per year - 12 dedicated product teams releasing into production as frequent as over other week.  This was the real tipping point at which we realized we were going to sink or swim and needed a new APM strategy.</a:t>
            </a:r>
          </a:p>
          <a:p>
            <a:pPr marL="285750" indent="-285750">
              <a:spcBef>
                <a:spcPts val="1800"/>
              </a:spcBef>
              <a:buFont typeface="Arial" pitchFamily="34" charset="0"/>
              <a:buChar char="•"/>
            </a:pPr>
            <a:endParaRPr lang="en-US" sz="1200" b="0" dirty="0" smtClean="0">
              <a:solidFill>
                <a:schemeClr val="bg1"/>
              </a:solidFill>
              <a:latin typeface="Calibri" pitchFamily="34" charset="0"/>
            </a:endParaRPr>
          </a:p>
          <a:p>
            <a:pPr marL="0" indent="0">
              <a:buFont typeface="Arial" pitchFamily="34" charset="0"/>
              <a:buNone/>
            </a:pPr>
            <a:r>
              <a:rPr lang="en-US" sz="1200" b="1" dirty="0" smtClean="0">
                <a:solidFill>
                  <a:schemeClr val="bg1"/>
                </a:solidFill>
                <a:latin typeface="Calibri" pitchFamily="34" charset="0"/>
              </a:rPr>
              <a:t>Rapid Growth </a:t>
            </a:r>
            <a:r>
              <a:rPr lang="en-US" sz="1200" b="0" dirty="0" smtClean="0">
                <a:solidFill>
                  <a:schemeClr val="bg1"/>
                </a:solidFill>
                <a:latin typeface="Calibri" pitchFamily="34" charset="0"/>
              </a:rPr>
              <a:t>– </a:t>
            </a:r>
            <a:r>
              <a:rPr lang="en-US" sz="1200" dirty="0" smtClean="0">
                <a:effectLst>
                  <a:outerShdw blurRad="38100" dist="38100" dir="2700000" algn="tl">
                    <a:srgbClr val="000000">
                      <a:alpha val="43137"/>
                    </a:srgbClr>
                  </a:outerShdw>
                </a:effectLst>
              </a:rPr>
              <a:t>We are </a:t>
            </a:r>
            <a:r>
              <a:rPr lang="en-US" sz="1200" baseline="0" dirty="0" smtClean="0">
                <a:effectLst>
                  <a:outerShdw blurRad="38100" dist="38100" dir="2700000" algn="tl">
                    <a:srgbClr val="000000">
                      <a:alpha val="43137"/>
                    </a:srgbClr>
                  </a:outerShdw>
                </a:effectLst>
              </a:rPr>
              <a:t>going through a period of tremendous growth</a:t>
            </a:r>
          </a:p>
          <a:p>
            <a:pPr marL="0" indent="0">
              <a:buNone/>
            </a:pPr>
            <a:endParaRPr lang="en-US" sz="1200" baseline="0" dirty="0" smtClean="0">
              <a:effectLst>
                <a:outerShdw blurRad="38100" dist="38100" dir="2700000" algn="tl">
                  <a:srgbClr val="000000">
                    <a:alpha val="43137"/>
                  </a:srgbClr>
                </a:outerShdw>
              </a:effectLst>
            </a:endParaRPr>
          </a:p>
          <a:p>
            <a:pPr marL="628650" lvl="1" indent="-171450">
              <a:buFont typeface="Arial" pitchFamily="34" charset="0"/>
              <a:buChar char="•"/>
            </a:pPr>
            <a:r>
              <a:rPr lang="en-US" sz="1200" dirty="0" smtClean="0">
                <a:effectLst>
                  <a:outerShdw blurRad="38100" dist="38100" dir="2700000" algn="tl">
                    <a:srgbClr val="000000">
                      <a:alpha val="43137"/>
                    </a:srgbClr>
                  </a:outerShdw>
                </a:effectLst>
              </a:rPr>
              <a:t>We</a:t>
            </a:r>
            <a:r>
              <a:rPr lang="en-US" sz="1200" baseline="0" dirty="0" smtClean="0">
                <a:effectLst>
                  <a:outerShdw blurRad="38100" dist="38100" dir="2700000" algn="tl">
                    <a:srgbClr val="000000">
                      <a:alpha val="43137"/>
                    </a:srgbClr>
                  </a:outerShdw>
                </a:effectLst>
              </a:rPr>
              <a:t> have</a:t>
            </a:r>
            <a:r>
              <a:rPr lang="en-US" sz="1200" dirty="0" smtClean="0">
                <a:effectLst>
                  <a:outerShdw blurRad="38100" dist="38100" dir="2700000" algn="tl">
                    <a:srgbClr val="000000">
                      <a:alpha val="43137"/>
                    </a:srgbClr>
                  </a:outerShdw>
                </a:effectLst>
              </a:rPr>
              <a:t> seen consistent, year over</a:t>
            </a:r>
            <a:r>
              <a:rPr lang="en-US" sz="1200" baseline="0" dirty="0" smtClean="0">
                <a:effectLst>
                  <a:outerShdw blurRad="38100" dist="38100" dir="2700000" algn="tl">
                    <a:srgbClr val="000000">
                      <a:alpha val="43137"/>
                    </a:srgbClr>
                  </a:outerShdw>
                </a:effectLst>
              </a:rPr>
              <a:t> year growth over the last 8 years across all key business metrics including - s</a:t>
            </a:r>
            <a:r>
              <a:rPr lang="en-US" sz="1200" dirty="0" smtClean="0">
                <a:effectLst>
                  <a:outerShdw blurRad="38100" dist="38100" dir="2700000" algn="tl">
                    <a:srgbClr val="000000">
                      <a:alpha val="43137"/>
                    </a:srgbClr>
                  </a:outerShdw>
                </a:effectLst>
              </a:rPr>
              <a:t>ight traffic, network-wide revenue</a:t>
            </a:r>
            <a:r>
              <a:rPr lang="en-US" sz="1200" baseline="0" dirty="0" smtClean="0">
                <a:effectLst>
                  <a:outerShdw blurRad="38100" dist="38100" dir="2700000" algn="tl">
                    <a:srgbClr val="000000">
                      <a:alpha val="43137"/>
                    </a:srgbClr>
                  </a:outerShdw>
                </a:effectLst>
              </a:rPr>
              <a:t>, operating income and of course employees to support that.  </a:t>
            </a:r>
          </a:p>
          <a:p>
            <a:pPr marL="628650" lvl="1" indent="-171450">
              <a:buFont typeface="Arial" pitchFamily="34" charset="0"/>
              <a:buChar char="•"/>
            </a:pPr>
            <a:r>
              <a:rPr lang="en-US" sz="1200" baseline="0" dirty="0" smtClean="0">
                <a:effectLst>
                  <a:outerShdw blurRad="38100" dist="38100" dir="2700000" algn="tl">
                    <a:srgbClr val="000000">
                      <a:alpha val="43137"/>
                    </a:srgbClr>
                  </a:outerShdw>
                </a:effectLst>
              </a:rPr>
              <a:t>Our </a:t>
            </a:r>
            <a:r>
              <a:rPr lang="en-US" sz="1200" dirty="0" smtClean="0">
                <a:effectLst>
                  <a:outerShdw blurRad="38100" dist="38100" dir="2700000" algn="tl">
                    <a:srgbClr val="000000">
                      <a:alpha val="43137"/>
                    </a:srgbClr>
                  </a:outerShdw>
                </a:effectLst>
              </a:rPr>
              <a:t>IT staff</a:t>
            </a:r>
            <a:r>
              <a:rPr lang="en-US" sz="1200" baseline="0" dirty="0" smtClean="0">
                <a:effectLst>
                  <a:outerShdw blurRad="38100" dist="38100" dir="2700000" algn="tl">
                    <a:srgbClr val="000000">
                      <a:alpha val="43137"/>
                    </a:srgbClr>
                  </a:outerShdw>
                </a:effectLst>
              </a:rPr>
              <a:t> has tripled in the last 2.5 years and is still growing. </a:t>
            </a:r>
          </a:p>
          <a:p>
            <a:pPr marL="628650" lvl="1" indent="-171450">
              <a:buFont typeface="Arial" pitchFamily="34" charset="0"/>
              <a:buChar char="•"/>
            </a:pPr>
            <a:r>
              <a:rPr lang="en-US" sz="1200" baseline="0" dirty="0" smtClean="0">
                <a:effectLst>
                  <a:outerShdw blurRad="38100" dist="38100" dir="2700000" algn="tl">
                    <a:srgbClr val="000000">
                      <a:alpha val="43137"/>
                    </a:srgbClr>
                  </a:outerShdw>
                </a:effectLst>
              </a:rPr>
              <a:t>And we’re hiring!</a:t>
            </a:r>
          </a:p>
          <a:p>
            <a:pPr marL="0" indent="0">
              <a:spcBef>
                <a:spcPts val="1800"/>
              </a:spcBef>
              <a:buFont typeface="Arial" pitchFamily="34" charset="0"/>
              <a:buNone/>
            </a:pPr>
            <a:endParaRPr lang="en-US" sz="1200" b="0" dirty="0" smtClean="0">
              <a:solidFill>
                <a:schemeClr val="bg1"/>
              </a:solidFill>
              <a:latin typeface="Calibri" pitchFamily="34" charset="0"/>
            </a:endParaRPr>
          </a:p>
          <a:p>
            <a:pPr marL="0" indent="0">
              <a:spcBef>
                <a:spcPts val="1800"/>
              </a:spcBef>
              <a:buFont typeface="Arial" pitchFamily="34" charset="0"/>
              <a:buNone/>
            </a:pPr>
            <a:r>
              <a:rPr lang="en-US" sz="1200" b="1" dirty="0" smtClean="0">
                <a:solidFill>
                  <a:schemeClr val="bg1"/>
                </a:solidFill>
                <a:latin typeface="Calibri" pitchFamily="34" charset="0"/>
              </a:rPr>
              <a:t>Increasing application complexity </a:t>
            </a:r>
            <a:r>
              <a:rPr lang="en-US" sz="1200" b="0" dirty="0" smtClean="0">
                <a:solidFill>
                  <a:schemeClr val="bg1"/>
                </a:solidFill>
                <a:latin typeface="Calibri" pitchFamily="34" charset="0"/>
              </a:rPr>
              <a:t>requires a fresh approach what is truly</a:t>
            </a:r>
            <a:r>
              <a:rPr lang="en-US" sz="1200" b="0" baseline="0" dirty="0" smtClean="0">
                <a:solidFill>
                  <a:schemeClr val="bg1"/>
                </a:solidFill>
                <a:latin typeface="Calibri" pitchFamily="34" charset="0"/>
              </a:rPr>
              <a:t> a new set of problems</a:t>
            </a:r>
          </a:p>
          <a:p>
            <a:pPr marL="742950" lvl="1" indent="-285750">
              <a:spcBef>
                <a:spcPts val="1800"/>
              </a:spcBef>
              <a:buFont typeface="Arial" pitchFamily="34" charset="0"/>
              <a:buChar char="•"/>
            </a:pPr>
            <a:endParaRPr lang="en-US" sz="1200" b="0" baseline="0" dirty="0" smtClean="0">
              <a:solidFill>
                <a:schemeClr val="bg1"/>
              </a:solidFill>
              <a:latin typeface="Calibri" pitchFamily="34" charset="0"/>
            </a:endParaRPr>
          </a:p>
          <a:p>
            <a:pPr marL="742950" lvl="1" indent="-285750">
              <a:spcBef>
                <a:spcPts val="1800"/>
              </a:spcBef>
              <a:buFont typeface="Arial" pitchFamily="34" charset="0"/>
              <a:buChar char="•"/>
            </a:pPr>
            <a:r>
              <a:rPr lang="en-US" sz="1200" b="0" baseline="0" dirty="0" smtClean="0">
                <a:solidFill>
                  <a:schemeClr val="bg1"/>
                </a:solidFill>
                <a:latin typeface="Calibri" pitchFamily="34" charset="0"/>
              </a:rPr>
              <a:t>That’s why NG tools such as </a:t>
            </a:r>
            <a:r>
              <a:rPr lang="en-US" sz="1200" b="0" baseline="0" dirty="0" err="1" smtClean="0">
                <a:solidFill>
                  <a:schemeClr val="bg1"/>
                </a:solidFill>
                <a:latin typeface="Calibri" pitchFamily="34" charset="0"/>
              </a:rPr>
              <a:t>Dynatrace</a:t>
            </a:r>
            <a:r>
              <a:rPr lang="en-US" sz="1200" b="0" baseline="0" dirty="0" smtClean="0">
                <a:solidFill>
                  <a:schemeClr val="bg1"/>
                </a:solidFill>
                <a:latin typeface="Calibri" pitchFamily="34" charset="0"/>
              </a:rPr>
              <a:t> are uniquely positioned to deliver value because the were designed from the ground up to solve the challenges of today’s modern applications. </a:t>
            </a:r>
          </a:p>
          <a:p>
            <a:pPr marL="742950" marR="0" lvl="1" indent="-285750" algn="l" defTabSz="914400" rtl="0" eaLnBrk="1" fontAlgn="base" latinLnBrk="0" hangingPunct="1">
              <a:lnSpc>
                <a:spcPct val="100000"/>
              </a:lnSpc>
              <a:spcBef>
                <a:spcPts val="1800"/>
              </a:spcBef>
              <a:spcAft>
                <a:spcPct val="0"/>
              </a:spcAft>
              <a:buClrTx/>
              <a:buSzTx/>
              <a:buFont typeface="Arial" pitchFamily="34" charset="0"/>
              <a:buChar char="•"/>
              <a:tabLst/>
              <a:defRPr/>
            </a:pPr>
            <a:r>
              <a:rPr lang="en-US" sz="1200" b="0" dirty="0" smtClean="0">
                <a:solidFill>
                  <a:schemeClr val="bg1"/>
                </a:solidFill>
                <a:latin typeface="Calibri" pitchFamily="34" charset="0"/>
              </a:rPr>
              <a:t>Migration to highly distributed, service-based, virtualized, and cloud infrastructures</a:t>
            </a:r>
            <a:r>
              <a:rPr lang="en-US" sz="1200" b="0" baseline="0" dirty="0" smtClean="0">
                <a:solidFill>
                  <a:schemeClr val="bg1"/>
                </a:solidFill>
                <a:latin typeface="Calibri" pitchFamily="34" charset="0"/>
              </a:rPr>
              <a:t> make this a much more difficult task than in the past.</a:t>
            </a:r>
            <a:endParaRPr lang="en-US" sz="1200" b="0" dirty="0" smtClean="0">
              <a:solidFill>
                <a:schemeClr val="bg1"/>
              </a:solidFill>
              <a:latin typeface="Calibri" pitchFamily="34" charset="0"/>
            </a:endParaRPr>
          </a:p>
          <a:p>
            <a:pPr marL="0" indent="0">
              <a:spcBef>
                <a:spcPts val="1800"/>
              </a:spcBef>
              <a:buFont typeface="Arial" pitchFamily="34" charset="0"/>
              <a:buNone/>
            </a:pPr>
            <a:endParaRPr lang="en-US" sz="1200" b="0" dirty="0" smtClean="0">
              <a:solidFill>
                <a:schemeClr val="bg1"/>
              </a:solidFill>
              <a:latin typeface="Calibri" pitchFamily="34" charset="0"/>
            </a:endParaRPr>
          </a:p>
          <a:p>
            <a:pPr marL="0" indent="0">
              <a:spcBef>
                <a:spcPts val="1800"/>
              </a:spcBef>
              <a:buFont typeface="Arial" pitchFamily="34" charset="0"/>
              <a:buNone/>
            </a:pPr>
            <a:r>
              <a:rPr lang="en-US" sz="1200" b="1" dirty="0" smtClean="0">
                <a:solidFill>
                  <a:schemeClr val="bg1"/>
                </a:solidFill>
                <a:latin typeface="Calibri" pitchFamily="34" charset="0"/>
              </a:rPr>
              <a:t>Desire</a:t>
            </a:r>
            <a:r>
              <a:rPr lang="en-US" sz="1200" b="1" baseline="0" dirty="0" smtClean="0">
                <a:solidFill>
                  <a:schemeClr val="bg1"/>
                </a:solidFill>
                <a:latin typeface="Calibri" pitchFamily="34" charset="0"/>
              </a:rPr>
              <a:t> for insight</a:t>
            </a:r>
          </a:p>
          <a:p>
            <a:pPr marL="628650" lvl="1" indent="-171450">
              <a:spcBef>
                <a:spcPts val="1800"/>
              </a:spcBef>
              <a:buFont typeface="Arial" pitchFamily="34" charset="0"/>
              <a:buChar char="•"/>
            </a:pPr>
            <a:r>
              <a:rPr lang="en-US" sz="1200" b="0" baseline="0" dirty="0" smtClean="0">
                <a:solidFill>
                  <a:schemeClr val="bg1"/>
                </a:solidFill>
                <a:latin typeface="Calibri" pitchFamily="34" charset="0"/>
              </a:rPr>
              <a:t>Our Product &amp; IT Leadership were asking for deeper insight into the health and performance of our critical business applications.  Being and online media company, our products are delivered to market via our applications.  Any issues with performance or availability can impact revenue.</a:t>
            </a:r>
          </a:p>
          <a:p>
            <a:pPr marL="628650" lvl="1" indent="-171450">
              <a:spcBef>
                <a:spcPts val="1800"/>
              </a:spcBef>
              <a:buFont typeface="Arial" pitchFamily="34" charset="0"/>
              <a:buChar char="•"/>
            </a:pPr>
            <a:endParaRPr lang="en-US" sz="1200" b="0" baseline="0" dirty="0" smtClean="0">
              <a:solidFill>
                <a:schemeClr val="bg1"/>
              </a:solidFill>
              <a:latin typeface="Calibri" pitchFamily="34" charset="0"/>
            </a:endParaRPr>
          </a:p>
          <a:p>
            <a:pPr marL="0" indent="0">
              <a:spcBef>
                <a:spcPts val="1800"/>
              </a:spcBef>
              <a:buFont typeface="Arial" pitchFamily="34" charset="0"/>
              <a:buNone/>
            </a:pPr>
            <a:r>
              <a:rPr lang="en-US" sz="1200" b="1" baseline="0" dirty="0" smtClean="0">
                <a:solidFill>
                  <a:schemeClr val="bg1"/>
                </a:solidFill>
                <a:latin typeface="Calibri" pitchFamily="34" charset="0"/>
              </a:rPr>
              <a:t>Improved time-to-market</a:t>
            </a:r>
          </a:p>
          <a:p>
            <a:pPr marL="628650" lvl="1" indent="-171450">
              <a:spcBef>
                <a:spcPts val="1800"/>
              </a:spcBef>
              <a:buFont typeface="Arial" pitchFamily="34" charset="0"/>
              <a:buChar char="•"/>
            </a:pPr>
            <a:r>
              <a:rPr lang="en-US" sz="1200" b="0" baseline="0" dirty="0" smtClean="0">
                <a:solidFill>
                  <a:schemeClr val="bg1"/>
                </a:solidFill>
                <a:latin typeface="Calibri" pitchFamily="34" charset="0"/>
              </a:rPr>
              <a:t>Nothing (covered in agile above)</a:t>
            </a:r>
          </a:p>
          <a:p>
            <a:pPr marL="0" indent="0">
              <a:spcBef>
                <a:spcPts val="1800"/>
              </a:spcBef>
              <a:buFont typeface="Arial" pitchFamily="34" charset="0"/>
              <a:buNone/>
            </a:pPr>
            <a:r>
              <a:rPr lang="en-US" sz="1200" b="0" baseline="0" dirty="0" smtClean="0">
                <a:solidFill>
                  <a:schemeClr val="bg1"/>
                </a:solidFill>
                <a:latin typeface="Calibri" pitchFamily="34" charset="0"/>
              </a:rPr>
              <a:t/>
            </a:r>
            <a:br>
              <a:rPr lang="en-US" sz="1200" b="0" baseline="0" dirty="0" smtClean="0">
                <a:solidFill>
                  <a:schemeClr val="bg1"/>
                </a:solidFill>
                <a:latin typeface="Calibri" pitchFamily="34" charset="0"/>
              </a:rPr>
            </a:br>
            <a:r>
              <a:rPr lang="en-US" sz="1200" b="1" baseline="0" dirty="0" smtClean="0">
                <a:solidFill>
                  <a:schemeClr val="bg1"/>
                </a:solidFill>
                <a:latin typeface="Calibri" pitchFamily="34" charset="0"/>
              </a:rPr>
              <a:t>Poor Performance - </a:t>
            </a:r>
          </a:p>
          <a:p>
            <a:pPr marL="628650" lvl="1" indent="-171450">
              <a:spcBef>
                <a:spcPts val="1800"/>
              </a:spcBef>
              <a:buFont typeface="Arial" pitchFamily="34" charset="0"/>
              <a:buChar char="•"/>
            </a:pPr>
            <a:r>
              <a:rPr lang="en-US" sz="1200" b="0" baseline="0" dirty="0" smtClean="0">
                <a:solidFill>
                  <a:schemeClr val="bg1"/>
                </a:solidFill>
                <a:latin typeface="Calibri" pitchFamily="34" charset="0"/>
              </a:rPr>
              <a:t>A 500ms increase in response time has a significant impact our business in the form of Lost ad-impressions, leads, brand damage and site abandonment.</a:t>
            </a:r>
          </a:p>
          <a:p>
            <a:pPr marL="628650" lvl="1" indent="-171450">
              <a:spcBef>
                <a:spcPts val="1800"/>
              </a:spcBef>
              <a:buFont typeface="Arial" pitchFamily="34" charset="0"/>
              <a:buChar char="•"/>
            </a:pPr>
            <a:endParaRPr lang="en-US" sz="1200" b="0" baseline="0" dirty="0" smtClean="0">
              <a:solidFill>
                <a:schemeClr val="bg1"/>
              </a:solidFill>
              <a:latin typeface="Calibri" pitchFamily="34" charset="0"/>
            </a:endParaRPr>
          </a:p>
          <a:p>
            <a:pPr marL="628650" lvl="1" indent="-171450">
              <a:spcBef>
                <a:spcPts val="1800"/>
              </a:spcBef>
              <a:buFont typeface="Arial" pitchFamily="34" charset="0"/>
              <a:buChar char="•"/>
            </a:pPr>
            <a:endParaRPr lang="en-US" sz="1200" b="0" baseline="0" dirty="0" smtClean="0">
              <a:solidFill>
                <a:schemeClr val="bg1"/>
              </a:solidFill>
              <a:latin typeface="Calibri" pitchFamily="34" charset="0"/>
            </a:endParaRPr>
          </a:p>
          <a:p>
            <a:pPr marL="628650" lvl="1" indent="-171450">
              <a:spcBef>
                <a:spcPts val="1800"/>
              </a:spcBef>
              <a:buFont typeface="Arial" pitchFamily="34" charset="0"/>
              <a:buChar char="•"/>
            </a:pPr>
            <a:endParaRPr lang="en-US" sz="1200" b="1" baseline="0" dirty="0" smtClean="0">
              <a:solidFill>
                <a:schemeClr val="bg1"/>
              </a:solidFill>
              <a:latin typeface="Calibri" pitchFamily="34" charset="0"/>
            </a:endParaRPr>
          </a:p>
        </p:txBody>
      </p:sp>
      <p:sp>
        <p:nvSpPr>
          <p:cNvPr id="4" name="Slide Number Placeholder 3"/>
          <p:cNvSpPr>
            <a:spLocks noGrp="1"/>
          </p:cNvSpPr>
          <p:nvPr>
            <p:ph type="sldNum" sz="quarter" idx="10"/>
          </p:nvPr>
        </p:nvSpPr>
        <p:spPr/>
        <p:txBody>
          <a:bodyPr/>
          <a:lstStyle/>
          <a:p>
            <a:fld id="{465F4D02-CB3E-4DAA-B7B5-D1E16D270C19}" type="slidenum">
              <a:rPr lang="en-US" smtClean="0"/>
              <a:pPr/>
              <a:t>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22758759"/>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800"/>
              </a:spcBef>
              <a:buFont typeface="Arial" pitchFamily="34" charset="0"/>
              <a:buChar char="•"/>
            </a:pPr>
            <a:r>
              <a:rPr lang="en-US" sz="1200" b="0" dirty="0" smtClean="0">
                <a:solidFill>
                  <a:schemeClr val="bg1"/>
                </a:solidFill>
                <a:latin typeface="Calibri" pitchFamily="34" charset="0"/>
              </a:rPr>
              <a:t>APM is fast becoming a critical IT discipline</a:t>
            </a:r>
          </a:p>
          <a:p>
            <a:pPr marL="742950" lvl="1" indent="-285750">
              <a:spcBef>
                <a:spcPts val="1800"/>
              </a:spcBef>
              <a:buFont typeface="Arial" pitchFamily="34" charset="0"/>
              <a:buChar char="•"/>
            </a:pPr>
            <a:r>
              <a:rPr lang="en-US" sz="1200" b="0" dirty="0" smtClean="0">
                <a:solidFill>
                  <a:schemeClr val="bg1"/>
                </a:solidFill>
                <a:latin typeface="Calibri" pitchFamily="34" charset="0"/>
              </a:rPr>
              <a:t>and</a:t>
            </a:r>
            <a:r>
              <a:rPr lang="en-US" sz="1200" b="0" baseline="0" dirty="0" smtClean="0">
                <a:solidFill>
                  <a:schemeClr val="bg1"/>
                </a:solidFill>
                <a:latin typeface="Calibri" pitchFamily="34" charset="0"/>
              </a:rPr>
              <a:t> is no</a:t>
            </a:r>
            <a:r>
              <a:rPr lang="en-US" sz="1200" b="0" dirty="0" smtClean="0">
                <a:solidFill>
                  <a:schemeClr val="bg1"/>
                </a:solidFill>
                <a:latin typeface="Calibri" pitchFamily="34" charset="0"/>
              </a:rPr>
              <a:t> longer the ugly-haired</a:t>
            </a:r>
            <a:r>
              <a:rPr lang="en-US" sz="1200" b="0" baseline="0" dirty="0" smtClean="0">
                <a:solidFill>
                  <a:schemeClr val="bg1"/>
                </a:solidFill>
                <a:latin typeface="Calibri" pitchFamily="34" charset="0"/>
              </a:rPr>
              <a:t> </a:t>
            </a:r>
            <a:r>
              <a:rPr lang="en-US" sz="1200" b="0" dirty="0" smtClean="0">
                <a:solidFill>
                  <a:schemeClr val="bg1"/>
                </a:solidFill>
                <a:latin typeface="Calibri" pitchFamily="34" charset="0"/>
              </a:rPr>
              <a:t>stepchild</a:t>
            </a:r>
            <a:r>
              <a:rPr lang="en-US" sz="1200" b="0" baseline="0" dirty="0" smtClean="0">
                <a:solidFill>
                  <a:schemeClr val="bg1"/>
                </a:solidFill>
                <a:latin typeface="Calibri" pitchFamily="34" charset="0"/>
              </a:rPr>
              <a:t> back in the corner</a:t>
            </a:r>
            <a:endParaRPr lang="en-US" sz="1200" b="0" dirty="0" smtClean="0">
              <a:solidFill>
                <a:schemeClr val="bg1"/>
              </a:solidFill>
              <a:latin typeface="Calibri" pitchFamily="34" charset="0"/>
            </a:endParaRPr>
          </a:p>
          <a:p>
            <a:pPr marL="742950" lvl="1" indent="-285750">
              <a:spcBef>
                <a:spcPts val="1800"/>
              </a:spcBef>
              <a:buFont typeface="Arial" pitchFamily="34" charset="0"/>
              <a:buChar char="•"/>
            </a:pPr>
            <a:r>
              <a:rPr lang="en-US" dirty="0" smtClean="0">
                <a:effectLst/>
              </a:rPr>
              <a:t>A recent survey of IT executives by research firm “Quo Circa” found that 82 percent of CIOs expect their business customers and end-users to demand better performance,</a:t>
            </a:r>
            <a:r>
              <a:rPr lang="en-US" baseline="0" dirty="0" smtClean="0">
                <a:effectLst/>
              </a:rPr>
              <a:t> </a:t>
            </a:r>
            <a:r>
              <a:rPr lang="en-US" dirty="0" smtClean="0">
                <a:effectLst/>
              </a:rPr>
              <a:t>faster page loads</a:t>
            </a:r>
            <a:r>
              <a:rPr lang="en-US" baseline="0" dirty="0" smtClean="0">
                <a:effectLst/>
              </a:rPr>
              <a:t>, </a:t>
            </a:r>
            <a:r>
              <a:rPr lang="en-US" dirty="0" smtClean="0">
                <a:effectLst/>
              </a:rPr>
              <a:t>checkouts, etc.-from their websites and applications in 2012. And 43 percent of CIOs are not confident that they will be able to deliver.</a:t>
            </a:r>
            <a:endParaRPr lang="en-US" sz="1200" b="0" dirty="0" smtClean="0">
              <a:solidFill>
                <a:schemeClr val="bg1"/>
              </a:solidFill>
              <a:effectLst/>
              <a:latin typeface="Calibri" pitchFamily="34" charset="0"/>
            </a:endParaRPr>
          </a:p>
          <a:p>
            <a:pPr marL="742950" lvl="1" indent="-285750">
              <a:spcBef>
                <a:spcPts val="1800"/>
              </a:spcBef>
              <a:buFont typeface="Arial" pitchFamily="34" charset="0"/>
              <a:buChar char="•"/>
            </a:pPr>
            <a:endParaRPr lang="en-US" dirty="0" smtClean="0">
              <a:effectLst/>
            </a:endParaRPr>
          </a:p>
        </p:txBody>
      </p:sp>
      <p:sp>
        <p:nvSpPr>
          <p:cNvPr id="4" name="Slide Number Placeholder 3"/>
          <p:cNvSpPr>
            <a:spLocks noGrp="1"/>
          </p:cNvSpPr>
          <p:nvPr>
            <p:ph type="sldNum" sz="quarter" idx="10"/>
          </p:nvPr>
        </p:nvSpPr>
        <p:spPr/>
        <p:txBody>
          <a:bodyPr/>
          <a:lstStyle/>
          <a:p>
            <a:fld id="{465F4D02-CB3E-4DAA-B7B5-D1E16D270C19}" type="slidenum">
              <a:rPr lang="en-US" smtClean="0"/>
              <a:pPr/>
              <a:t>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34333777"/>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800"/>
              </a:spcBef>
              <a:buFontTx/>
              <a:buChar char="-"/>
            </a:pPr>
            <a:r>
              <a:rPr lang="en-US" sz="1200" b="0" dirty="0" smtClean="0">
                <a:solidFill>
                  <a:schemeClr val="bg1"/>
                </a:solidFill>
                <a:latin typeface="Calibri" pitchFamily="34" charset="0"/>
              </a:rPr>
              <a:t>What were some of the challenges we faced in terms of legacy APM</a:t>
            </a:r>
          </a:p>
          <a:p>
            <a:pPr marL="171450" indent="-171450">
              <a:spcBef>
                <a:spcPts val="1800"/>
              </a:spcBef>
              <a:buFontTx/>
              <a:buChar char="-"/>
            </a:pPr>
            <a:endParaRPr lang="en-US" sz="1200" b="0" dirty="0" smtClean="0">
              <a:solidFill>
                <a:schemeClr val="bg1"/>
              </a:solidFill>
              <a:latin typeface="Calibri" pitchFamily="34" charset="0"/>
            </a:endParaRPr>
          </a:p>
          <a:p>
            <a:pPr marL="171450" indent="-171450">
              <a:spcBef>
                <a:spcPts val="1800"/>
              </a:spcBef>
              <a:buFontTx/>
              <a:buChar char="-"/>
            </a:pPr>
            <a:r>
              <a:rPr lang="en-US" sz="1200" b="0" dirty="0" smtClean="0">
                <a:solidFill>
                  <a:schemeClr val="bg1"/>
                </a:solidFill>
                <a:latin typeface="Calibri" pitchFamily="34" charset="0"/>
              </a:rPr>
              <a:t>We</a:t>
            </a:r>
            <a:r>
              <a:rPr lang="en-US" sz="1200" b="0" baseline="0" dirty="0" smtClean="0">
                <a:solidFill>
                  <a:schemeClr val="bg1"/>
                </a:solidFill>
                <a:latin typeface="Calibri" pitchFamily="34" charset="0"/>
              </a:rPr>
              <a:t> tried to make it work, we invested significant effort to try and get value out of it, but when it came down to it our Legacy APM solution could not keep up with the pace of our business.</a:t>
            </a:r>
          </a:p>
          <a:p>
            <a:pPr marL="171450" indent="-171450">
              <a:spcBef>
                <a:spcPts val="1800"/>
              </a:spcBef>
              <a:buFontTx/>
              <a:buChar char="-"/>
            </a:pPr>
            <a:endParaRPr lang="en-US" sz="1200" b="0" baseline="0" dirty="0" smtClean="0">
              <a:solidFill>
                <a:schemeClr val="bg1"/>
              </a:solidFill>
              <a:latin typeface="Calibri" pitchFamily="34" charset="0"/>
            </a:endParaRPr>
          </a:p>
          <a:p>
            <a:pPr marL="171450" indent="-171450">
              <a:spcBef>
                <a:spcPts val="1800"/>
              </a:spcBef>
              <a:buFontTx/>
              <a:buChar char="-"/>
            </a:pPr>
            <a:r>
              <a:rPr lang="en-US" sz="1200" b="0" baseline="0" dirty="0" smtClean="0">
                <a:solidFill>
                  <a:schemeClr val="bg1"/>
                </a:solidFill>
                <a:latin typeface="Calibri" pitchFamily="34" charset="0"/>
              </a:rPr>
              <a:t>Keep in mind theses are solutions for the most part, you could say they have evolved, but for the most part that were originally designed in the late 90s when applications were based on relatively simple 3 tier architectures (web, app DB) and as we know</a:t>
            </a:r>
          </a:p>
          <a:p>
            <a:pPr marL="0" indent="0">
              <a:spcBef>
                <a:spcPts val="1800"/>
              </a:spcBef>
              <a:buFontTx/>
              <a:buNone/>
            </a:pPr>
            <a:endParaRPr lang="en-US" sz="1200" b="0" baseline="0" dirty="0" smtClean="0">
              <a:solidFill>
                <a:schemeClr val="bg1"/>
              </a:solidFill>
              <a:latin typeface="Calibri" pitchFamily="34" charset="0"/>
            </a:endParaRPr>
          </a:p>
          <a:p>
            <a:pPr marL="171450" indent="-171450">
              <a:spcBef>
                <a:spcPts val="1800"/>
              </a:spcBef>
              <a:buFontTx/>
              <a:buChar char="-"/>
            </a:pPr>
            <a:r>
              <a:rPr lang="en-US" sz="1200" b="0" baseline="0" dirty="0" smtClean="0">
                <a:solidFill>
                  <a:schemeClr val="bg1"/>
                </a:solidFill>
                <a:latin typeface="Calibri" pitchFamily="34" charset="0"/>
              </a:rPr>
              <a:t>Application architectures have evolved so rapidly, legacy APM solutions just can’t keep pace.</a:t>
            </a:r>
          </a:p>
          <a:p>
            <a:pPr marL="285750" indent="-285750">
              <a:spcBef>
                <a:spcPts val="1800"/>
              </a:spcBef>
              <a:buFont typeface="Arial" pitchFamily="34" charset="0"/>
              <a:buChar char="•"/>
            </a:pPr>
            <a:endParaRPr lang="en-US" sz="1200" b="0" dirty="0" smtClean="0">
              <a:solidFill>
                <a:schemeClr val="bg1"/>
              </a:solidFill>
              <a:latin typeface="Calibri" pitchFamily="34" charset="0"/>
            </a:endParaRPr>
          </a:p>
          <a:p>
            <a:pPr marL="285750" indent="-285750">
              <a:spcBef>
                <a:spcPts val="1800"/>
              </a:spcBef>
              <a:buFont typeface="Arial" pitchFamily="34" charset="0"/>
              <a:buChar char="•"/>
            </a:pPr>
            <a:r>
              <a:rPr lang="en-US" sz="1200" b="0" dirty="0" smtClean="0">
                <a:solidFill>
                  <a:schemeClr val="bg1"/>
                </a:solidFill>
                <a:latin typeface="Calibri" pitchFamily="34" charset="0"/>
              </a:rPr>
              <a:t>Looking</a:t>
            </a:r>
            <a:r>
              <a:rPr lang="en-US" sz="1200" b="0" baseline="0" dirty="0" smtClean="0">
                <a:solidFill>
                  <a:schemeClr val="bg1"/>
                </a:solidFill>
                <a:latin typeface="Calibri" pitchFamily="34" charset="0"/>
              </a:rPr>
              <a:t> at it in terms of features, functionality usability simplicity…..in my opinion these solutions are lagging years behind</a:t>
            </a:r>
          </a:p>
          <a:p>
            <a:pPr marL="285750" indent="-285750">
              <a:spcBef>
                <a:spcPts val="1800"/>
              </a:spcBef>
              <a:buFont typeface="Arial" pitchFamily="34" charset="0"/>
              <a:buChar char="•"/>
            </a:pPr>
            <a:r>
              <a:rPr lang="en-US" sz="1200" b="0" dirty="0" smtClean="0">
                <a:solidFill>
                  <a:schemeClr val="bg1"/>
                </a:solidFill>
                <a:latin typeface="Calibri" pitchFamily="34" charset="0"/>
              </a:rPr>
              <a:t>We</a:t>
            </a:r>
            <a:r>
              <a:rPr lang="en-US" sz="1200" b="0" baseline="0" dirty="0" smtClean="0">
                <a:solidFill>
                  <a:schemeClr val="bg1"/>
                </a:solidFill>
                <a:latin typeface="Calibri" pitchFamily="34" charset="0"/>
              </a:rPr>
              <a:t> experienced first hand on several occasions </a:t>
            </a:r>
            <a:r>
              <a:rPr lang="en-US" sz="1200" b="0" dirty="0" smtClean="0">
                <a:solidFill>
                  <a:schemeClr val="bg1"/>
                </a:solidFill>
                <a:latin typeface="Calibri" pitchFamily="34" charset="0"/>
              </a:rPr>
              <a:t>“APM” tool-induced overhead and stability issues</a:t>
            </a:r>
          </a:p>
          <a:p>
            <a:pPr marL="285750" indent="-285750">
              <a:spcBef>
                <a:spcPts val="1800"/>
              </a:spcBef>
              <a:buFont typeface="Arial" pitchFamily="34" charset="0"/>
              <a:buChar char="•"/>
            </a:pPr>
            <a:r>
              <a:rPr lang="en-US" sz="1200" b="0" dirty="0" smtClean="0">
                <a:solidFill>
                  <a:schemeClr val="bg1"/>
                </a:solidFill>
                <a:latin typeface="Calibri" pitchFamily="34" charset="0"/>
              </a:rPr>
              <a:t>Legacy tools require you to know “what to look for” vs. surfacing potential issues</a:t>
            </a:r>
          </a:p>
          <a:p>
            <a:pPr marL="285750" indent="-285750">
              <a:spcBef>
                <a:spcPts val="1800"/>
              </a:spcBef>
              <a:buFont typeface="Arial" pitchFamily="34" charset="0"/>
              <a:buChar char="•"/>
            </a:pPr>
            <a:r>
              <a:rPr lang="en-US" sz="1200" b="0" dirty="0" smtClean="0">
                <a:solidFill>
                  <a:schemeClr val="bg1"/>
                </a:solidFill>
                <a:latin typeface="Calibri" pitchFamily="34" charset="0"/>
              </a:rPr>
              <a:t>Infrastructure</a:t>
            </a:r>
            <a:r>
              <a:rPr lang="en-US" sz="1200" b="0" baseline="0" dirty="0" smtClean="0">
                <a:solidFill>
                  <a:schemeClr val="bg1"/>
                </a:solidFill>
                <a:latin typeface="Calibri" pitchFamily="34" charset="0"/>
              </a:rPr>
              <a:t> component centric monitoring </a:t>
            </a:r>
            <a:r>
              <a:rPr lang="en-US" sz="1200" b="0" dirty="0" smtClean="0">
                <a:solidFill>
                  <a:schemeClr val="bg1"/>
                </a:solidFill>
                <a:latin typeface="Calibri" pitchFamily="34" charset="0"/>
              </a:rPr>
              <a:t>vs. the</a:t>
            </a:r>
            <a:r>
              <a:rPr lang="en-US" sz="1200" b="0" baseline="0" dirty="0" smtClean="0">
                <a:solidFill>
                  <a:schemeClr val="bg1"/>
                </a:solidFill>
                <a:latin typeface="Calibri" pitchFamily="34" charset="0"/>
              </a:rPr>
              <a:t> concept of a</a:t>
            </a:r>
            <a:r>
              <a:rPr lang="en-US" sz="1200" b="0" dirty="0" smtClean="0">
                <a:solidFill>
                  <a:schemeClr val="bg1"/>
                </a:solidFill>
                <a:latin typeface="Calibri" pitchFamily="34" charset="0"/>
              </a:rPr>
              <a:t> business transactions a experienced by the end-user</a:t>
            </a:r>
          </a:p>
          <a:p>
            <a:pPr marL="285750" indent="-285750">
              <a:spcBef>
                <a:spcPts val="1800"/>
              </a:spcBef>
              <a:buFont typeface="Arial" pitchFamily="34" charset="0"/>
              <a:buChar char="•"/>
            </a:pPr>
            <a:r>
              <a:rPr lang="en-US" sz="1200" b="0" dirty="0" smtClean="0">
                <a:solidFill>
                  <a:schemeClr val="bg1"/>
                </a:solidFill>
                <a:latin typeface="Calibri" pitchFamily="34" charset="0"/>
              </a:rPr>
              <a:t>These</a:t>
            </a:r>
            <a:r>
              <a:rPr lang="en-US" sz="1200" b="0" baseline="0" dirty="0" smtClean="0">
                <a:solidFill>
                  <a:schemeClr val="bg1"/>
                </a:solidFill>
                <a:latin typeface="Calibri" pitchFamily="34" charset="0"/>
              </a:rPr>
              <a:t> products are extremely complex and difficult to install, configure, deploy and integrate. </a:t>
            </a:r>
          </a:p>
          <a:p>
            <a:pPr marL="285750" indent="-285750">
              <a:spcBef>
                <a:spcPts val="1800"/>
              </a:spcBef>
              <a:buFont typeface="Arial" pitchFamily="34" charset="0"/>
              <a:buChar char="•"/>
            </a:pPr>
            <a:r>
              <a:rPr lang="en-US" sz="1200" b="0" dirty="0" smtClean="0">
                <a:solidFill>
                  <a:schemeClr val="bg1"/>
                </a:solidFill>
                <a:latin typeface="Calibri" pitchFamily="34" charset="0"/>
              </a:rPr>
              <a:t>And</a:t>
            </a:r>
            <a:r>
              <a:rPr lang="en-US" sz="1200" b="0" baseline="0" dirty="0" smtClean="0">
                <a:solidFill>
                  <a:schemeClr val="bg1"/>
                </a:solidFill>
                <a:latin typeface="Calibri" pitchFamily="34" charset="0"/>
              </a:rPr>
              <a:t> we were dependent </a:t>
            </a:r>
            <a:r>
              <a:rPr lang="en-US" sz="1200" b="0" dirty="0" smtClean="0">
                <a:solidFill>
                  <a:schemeClr val="bg1"/>
                </a:solidFill>
                <a:latin typeface="Calibri" pitchFamily="34" charset="0"/>
              </a:rPr>
              <a:t>on high-cost consulting resources and in-house “experts” of which</a:t>
            </a:r>
            <a:r>
              <a:rPr lang="en-US" sz="1200" b="0" baseline="0" dirty="0" smtClean="0">
                <a:solidFill>
                  <a:schemeClr val="bg1"/>
                </a:solidFill>
                <a:latin typeface="Calibri" pitchFamily="34" charset="0"/>
              </a:rPr>
              <a:t> we had none</a:t>
            </a:r>
            <a:endParaRPr lang="en-US" sz="1200" b="0" dirty="0" smtClean="0">
              <a:solidFill>
                <a:schemeClr val="bg1"/>
              </a:solidFill>
              <a:latin typeface="Calibri" pitchFamily="34" charset="0"/>
            </a:endParaRPr>
          </a:p>
          <a:p>
            <a:endParaRPr lang="en-US" b="0" dirty="0"/>
          </a:p>
        </p:txBody>
      </p:sp>
      <p:sp>
        <p:nvSpPr>
          <p:cNvPr id="4" name="Slide Number Placeholder 3"/>
          <p:cNvSpPr>
            <a:spLocks noGrp="1"/>
          </p:cNvSpPr>
          <p:nvPr>
            <p:ph type="sldNum" sz="quarter" idx="10"/>
          </p:nvPr>
        </p:nvSpPr>
        <p:spPr/>
        <p:txBody>
          <a:bodyPr/>
          <a:lstStyle/>
          <a:p>
            <a:fld id="{465F4D02-CB3E-4DAA-B7B5-D1E16D270C19}" type="slidenum">
              <a:rPr lang="en-US" smtClean="0"/>
              <a:pPr/>
              <a:t>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39356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53338429"/>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3869006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043775" y="0"/>
            <a:ext cx="3832225" cy="1371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47100" y="0"/>
            <a:ext cx="11344275" cy="1371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6646369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0619118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14281417"/>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5158111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23900" y="1816100"/>
            <a:ext cx="11417300" cy="11899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93600" y="1816100"/>
            <a:ext cx="11417300" cy="11899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2709715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62277139"/>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11069281"/>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50531910"/>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1478929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14639192"/>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141574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10004396"/>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957800" y="165100"/>
            <a:ext cx="5753100" cy="13550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8500" y="165100"/>
            <a:ext cx="17106900" cy="13550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84502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4433463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547100" y="7772400"/>
            <a:ext cx="758825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6287750" y="7772400"/>
            <a:ext cx="758825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3959436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764250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8191168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4338745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77942264"/>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7749035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547100" y="0"/>
            <a:ext cx="15328900" cy="76454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b" anchorCtr="0" compatLnSpc="1">
            <a:prstTxWarp prst="textNoShape">
              <a:avLst/>
            </a:prstTxWarp>
          </a:bodyPr>
          <a:lstStyle/>
          <a:p>
            <a:pPr lvl="0"/>
            <a:r>
              <a:rPr lang="en-US">
                <a:sym typeface="Arial Bold" charset="0"/>
              </a:rPr>
              <a:t>Click to edit Master title style</a:t>
            </a:r>
          </a:p>
        </p:txBody>
      </p:sp>
      <p:sp>
        <p:nvSpPr>
          <p:cNvPr id="1026" name="Rectangle 2"/>
          <p:cNvSpPr>
            <a:spLocks noGrp="1" noChangeArrowheads="1"/>
          </p:cNvSpPr>
          <p:nvPr>
            <p:ph type="body" idx="1"/>
          </p:nvPr>
        </p:nvSpPr>
        <p:spPr bwMode="auto">
          <a:xfrm>
            <a:off x="8547100" y="7772400"/>
            <a:ext cx="15328900" cy="59436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Tree>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ransition spd="slow">
    <p:fade/>
  </p:transition>
  <p:txStyles>
    <p:titleStyle>
      <a:lvl1pPr algn="ctr" rtl="0" eaLnBrk="0" fontAlgn="base" hangingPunct="0">
        <a:spcBef>
          <a:spcPct val="0"/>
        </a:spcBef>
        <a:spcAft>
          <a:spcPct val="0"/>
        </a:spcAft>
        <a:defRPr sz="10000">
          <a:solidFill>
            <a:srgbClr val="FFFFFF"/>
          </a:solidFill>
          <a:latin typeface="+mj-lt"/>
          <a:ea typeface="+mj-ea"/>
          <a:cs typeface="+mj-cs"/>
          <a:sym typeface="Arial Bold" charset="-52"/>
        </a:defRPr>
      </a:lvl1pPr>
      <a:lvl2pPr algn="ctr" rtl="0" eaLnBrk="0" fontAlgn="base" hangingPunct="0">
        <a:spcBef>
          <a:spcPct val="0"/>
        </a:spcBef>
        <a:spcAft>
          <a:spcPct val="0"/>
        </a:spcAft>
        <a:defRPr sz="10000">
          <a:solidFill>
            <a:srgbClr val="FFFFFF"/>
          </a:solidFill>
          <a:latin typeface="Arial Bold" charset="0"/>
          <a:ea typeface="ヒラギノ角ゴ ProN W6" charset="0"/>
          <a:cs typeface="ヒラギノ角ゴ ProN W6" charset="0"/>
          <a:sym typeface="Arial Bold" charset="-52"/>
        </a:defRPr>
      </a:lvl2pPr>
      <a:lvl3pPr algn="ctr" rtl="0" eaLnBrk="0" fontAlgn="base" hangingPunct="0">
        <a:spcBef>
          <a:spcPct val="0"/>
        </a:spcBef>
        <a:spcAft>
          <a:spcPct val="0"/>
        </a:spcAft>
        <a:defRPr sz="10000">
          <a:solidFill>
            <a:srgbClr val="FFFFFF"/>
          </a:solidFill>
          <a:latin typeface="Arial Bold" charset="0"/>
          <a:ea typeface="ヒラギノ角ゴ ProN W6" charset="0"/>
          <a:cs typeface="ヒラギノ角ゴ ProN W6" charset="0"/>
          <a:sym typeface="Arial Bold" charset="-52"/>
        </a:defRPr>
      </a:lvl3pPr>
      <a:lvl4pPr algn="ctr" rtl="0" eaLnBrk="0" fontAlgn="base" hangingPunct="0">
        <a:spcBef>
          <a:spcPct val="0"/>
        </a:spcBef>
        <a:spcAft>
          <a:spcPct val="0"/>
        </a:spcAft>
        <a:defRPr sz="10000">
          <a:solidFill>
            <a:srgbClr val="FFFFFF"/>
          </a:solidFill>
          <a:latin typeface="Arial Bold" charset="0"/>
          <a:ea typeface="ヒラギノ角ゴ ProN W6" charset="0"/>
          <a:cs typeface="ヒラギノ角ゴ ProN W6" charset="0"/>
          <a:sym typeface="Arial Bold" charset="-52"/>
        </a:defRPr>
      </a:lvl4pPr>
      <a:lvl5pPr algn="ctr" rtl="0" eaLnBrk="0" fontAlgn="base" hangingPunct="0">
        <a:spcBef>
          <a:spcPct val="0"/>
        </a:spcBef>
        <a:spcAft>
          <a:spcPct val="0"/>
        </a:spcAft>
        <a:defRPr sz="10000">
          <a:solidFill>
            <a:srgbClr val="FFFFFF"/>
          </a:solidFill>
          <a:latin typeface="Arial Bold" charset="0"/>
          <a:ea typeface="ヒラギノ角ゴ ProN W6" charset="0"/>
          <a:cs typeface="ヒラギノ角ゴ ProN W6" charset="0"/>
          <a:sym typeface="Arial Bold" charset="-52"/>
        </a:defRPr>
      </a:lvl5pPr>
      <a:lvl6pPr marL="457200" algn="ctr" rtl="0" fontAlgn="base">
        <a:spcBef>
          <a:spcPct val="0"/>
        </a:spcBef>
        <a:spcAft>
          <a:spcPct val="0"/>
        </a:spcAft>
        <a:defRPr sz="10000">
          <a:solidFill>
            <a:srgbClr val="FFFFFF"/>
          </a:solidFill>
          <a:latin typeface="Arial Bold" charset="0"/>
          <a:ea typeface="ヒラギノ角ゴ ProN W6" charset="0"/>
          <a:cs typeface="ヒラギノ角ゴ ProN W6" charset="0"/>
          <a:sym typeface="Arial Bold" charset="0"/>
        </a:defRPr>
      </a:lvl6pPr>
      <a:lvl7pPr marL="914400" algn="ctr" rtl="0" fontAlgn="base">
        <a:spcBef>
          <a:spcPct val="0"/>
        </a:spcBef>
        <a:spcAft>
          <a:spcPct val="0"/>
        </a:spcAft>
        <a:defRPr sz="10000">
          <a:solidFill>
            <a:srgbClr val="FFFFFF"/>
          </a:solidFill>
          <a:latin typeface="Arial Bold" charset="0"/>
          <a:ea typeface="ヒラギノ角ゴ ProN W6" charset="0"/>
          <a:cs typeface="ヒラギノ角ゴ ProN W6" charset="0"/>
          <a:sym typeface="Arial Bold" charset="0"/>
        </a:defRPr>
      </a:lvl7pPr>
      <a:lvl8pPr marL="1371600" algn="ctr" rtl="0" fontAlgn="base">
        <a:spcBef>
          <a:spcPct val="0"/>
        </a:spcBef>
        <a:spcAft>
          <a:spcPct val="0"/>
        </a:spcAft>
        <a:defRPr sz="10000">
          <a:solidFill>
            <a:srgbClr val="FFFFFF"/>
          </a:solidFill>
          <a:latin typeface="Arial Bold" charset="0"/>
          <a:ea typeface="ヒラギノ角ゴ ProN W6" charset="0"/>
          <a:cs typeface="ヒラギノ角ゴ ProN W6" charset="0"/>
          <a:sym typeface="Arial Bold" charset="0"/>
        </a:defRPr>
      </a:lvl8pPr>
      <a:lvl9pPr marL="1828800" algn="ctr" rtl="0" fontAlgn="base">
        <a:spcBef>
          <a:spcPct val="0"/>
        </a:spcBef>
        <a:spcAft>
          <a:spcPct val="0"/>
        </a:spcAft>
        <a:defRPr sz="10000">
          <a:solidFill>
            <a:srgbClr val="FFFFFF"/>
          </a:solidFill>
          <a:latin typeface="Arial Bold" charset="0"/>
          <a:ea typeface="ヒラギノ角ゴ ProN W6" charset="0"/>
          <a:cs typeface="ヒラギノ角ゴ ProN W6" charset="0"/>
          <a:sym typeface="Arial Bold" charset="0"/>
        </a:defRPr>
      </a:lvl9pPr>
    </p:titleStyle>
    <p:bodyStyle>
      <a:lvl1pPr marL="342900" indent="-342900" algn="ctr" rtl="0" eaLnBrk="0" fontAlgn="base" hangingPunct="0">
        <a:spcBef>
          <a:spcPct val="0"/>
        </a:spcBef>
        <a:spcAft>
          <a:spcPct val="0"/>
        </a:spcAft>
        <a:defRPr sz="4800">
          <a:solidFill>
            <a:srgbClr val="FFFFFF"/>
          </a:solidFill>
          <a:latin typeface="+mn-lt"/>
          <a:ea typeface="+mn-ea"/>
          <a:cs typeface="+mn-cs"/>
          <a:sym typeface="Arial" pitchFamily="34" charset="0"/>
        </a:defRPr>
      </a:lvl1pPr>
      <a:lvl2pPr marL="742950" indent="-285750" algn="ctr" rtl="0" eaLnBrk="0" fontAlgn="base" hangingPunct="0">
        <a:spcBef>
          <a:spcPct val="0"/>
        </a:spcBef>
        <a:spcAft>
          <a:spcPct val="0"/>
        </a:spcAft>
        <a:defRPr sz="4800">
          <a:solidFill>
            <a:srgbClr val="FFFFFF"/>
          </a:solidFill>
          <a:latin typeface="+mn-lt"/>
          <a:ea typeface="+mn-ea"/>
          <a:cs typeface="+mn-cs"/>
          <a:sym typeface="Arial" pitchFamily="34" charset="0"/>
        </a:defRPr>
      </a:lvl2pPr>
      <a:lvl3pPr marL="1143000" indent="-228600" algn="ctr" rtl="0" eaLnBrk="0" fontAlgn="base" hangingPunct="0">
        <a:spcBef>
          <a:spcPct val="0"/>
        </a:spcBef>
        <a:spcAft>
          <a:spcPct val="0"/>
        </a:spcAft>
        <a:defRPr sz="4800">
          <a:solidFill>
            <a:srgbClr val="FFFFFF"/>
          </a:solidFill>
          <a:latin typeface="+mn-lt"/>
          <a:ea typeface="+mn-ea"/>
          <a:cs typeface="+mn-cs"/>
          <a:sym typeface="Arial" pitchFamily="34" charset="0"/>
        </a:defRPr>
      </a:lvl3pPr>
      <a:lvl4pPr marL="1600200" indent="-228600" algn="ctr" rtl="0" eaLnBrk="0" fontAlgn="base" hangingPunct="0">
        <a:spcBef>
          <a:spcPct val="0"/>
        </a:spcBef>
        <a:spcAft>
          <a:spcPct val="0"/>
        </a:spcAft>
        <a:defRPr sz="4800">
          <a:solidFill>
            <a:srgbClr val="FFFFFF"/>
          </a:solidFill>
          <a:latin typeface="+mn-lt"/>
          <a:ea typeface="+mn-ea"/>
          <a:cs typeface="+mn-cs"/>
          <a:sym typeface="Arial" pitchFamily="34" charset="0"/>
        </a:defRPr>
      </a:lvl4pPr>
      <a:lvl5pPr marL="2057400" indent="-228600" algn="ctr" rtl="0" eaLnBrk="0" fontAlgn="base" hangingPunct="0">
        <a:spcBef>
          <a:spcPct val="0"/>
        </a:spcBef>
        <a:spcAft>
          <a:spcPct val="0"/>
        </a:spcAft>
        <a:defRPr sz="4800">
          <a:solidFill>
            <a:srgbClr val="FFFFFF"/>
          </a:solidFill>
          <a:latin typeface="+mn-lt"/>
          <a:ea typeface="+mn-ea"/>
          <a:cs typeface="+mn-cs"/>
          <a:sym typeface="Arial" pitchFamily="34" charset="0"/>
        </a:defRPr>
      </a:lvl5pPr>
      <a:lvl6pPr marL="457200" algn="ctr" rtl="0" fontAlgn="base">
        <a:spcBef>
          <a:spcPct val="0"/>
        </a:spcBef>
        <a:spcAft>
          <a:spcPct val="0"/>
        </a:spcAft>
        <a:defRPr sz="4800">
          <a:solidFill>
            <a:srgbClr val="FFFFFF"/>
          </a:solidFill>
          <a:latin typeface="+mn-lt"/>
          <a:ea typeface="+mn-ea"/>
          <a:cs typeface="+mn-cs"/>
          <a:sym typeface="Arial" charset="0"/>
        </a:defRPr>
      </a:lvl6pPr>
      <a:lvl7pPr marL="914400" algn="ctr" rtl="0" fontAlgn="base">
        <a:spcBef>
          <a:spcPct val="0"/>
        </a:spcBef>
        <a:spcAft>
          <a:spcPct val="0"/>
        </a:spcAft>
        <a:defRPr sz="4800">
          <a:solidFill>
            <a:srgbClr val="FFFFFF"/>
          </a:solidFill>
          <a:latin typeface="+mn-lt"/>
          <a:ea typeface="+mn-ea"/>
          <a:cs typeface="+mn-cs"/>
          <a:sym typeface="Arial" charset="0"/>
        </a:defRPr>
      </a:lvl7pPr>
      <a:lvl8pPr marL="1371600" algn="ctr" rtl="0" fontAlgn="base">
        <a:spcBef>
          <a:spcPct val="0"/>
        </a:spcBef>
        <a:spcAft>
          <a:spcPct val="0"/>
        </a:spcAft>
        <a:defRPr sz="4800">
          <a:solidFill>
            <a:srgbClr val="FFFFFF"/>
          </a:solidFill>
          <a:latin typeface="+mn-lt"/>
          <a:ea typeface="+mn-ea"/>
          <a:cs typeface="+mn-cs"/>
          <a:sym typeface="Arial" charset="0"/>
        </a:defRPr>
      </a:lvl8pPr>
      <a:lvl9pPr marL="1828800" algn="ctr" rtl="0" fontAlgn="base">
        <a:spcBef>
          <a:spcPct val="0"/>
        </a:spcBef>
        <a:spcAft>
          <a:spcPct val="0"/>
        </a:spcAft>
        <a:defRPr sz="4800">
          <a:solidFill>
            <a:srgbClr val="FFFFFF"/>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98500" y="165100"/>
            <a:ext cx="22987000" cy="1651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ctr" anchorCtr="0" compatLnSpc="1">
            <a:prstTxWarp prst="textNoShape">
              <a:avLst/>
            </a:prstTxWarp>
          </a:bodyPr>
          <a:lstStyle/>
          <a:p>
            <a:pPr lvl="0"/>
            <a:r>
              <a:rPr lang="en-US">
                <a:sym typeface="Arial Bold" charset="0"/>
              </a:rPr>
              <a:t>Click to edit Master title style</a:t>
            </a:r>
          </a:p>
        </p:txBody>
      </p:sp>
      <p:sp>
        <p:nvSpPr>
          <p:cNvPr id="2050" name="Rectangle 2"/>
          <p:cNvSpPr>
            <a:spLocks noGrp="1" noChangeArrowheads="1"/>
          </p:cNvSpPr>
          <p:nvPr>
            <p:ph type="body" idx="1"/>
          </p:nvPr>
        </p:nvSpPr>
        <p:spPr bwMode="auto">
          <a:xfrm>
            <a:off x="723900" y="1816100"/>
            <a:ext cx="22987000" cy="118999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Tree>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ransition spd="slow">
    <p:fade/>
  </p:transition>
  <p:txStyles>
    <p:titleStyle>
      <a:lvl1pPr algn="l" rtl="0" eaLnBrk="0" fontAlgn="base" hangingPunct="0">
        <a:spcBef>
          <a:spcPct val="0"/>
        </a:spcBef>
        <a:spcAft>
          <a:spcPct val="0"/>
        </a:spcAft>
        <a:defRPr sz="6400">
          <a:solidFill>
            <a:srgbClr val="FFFFFF"/>
          </a:solidFill>
          <a:latin typeface="+mj-lt"/>
          <a:ea typeface="+mj-ea"/>
          <a:cs typeface="+mj-cs"/>
          <a:sym typeface="Arial Bold" charset="-52"/>
        </a:defRPr>
      </a:lvl1pPr>
      <a:lvl2pPr algn="l" rtl="0" eaLnBrk="0" fontAlgn="base" hangingPunct="0">
        <a:spcBef>
          <a:spcPct val="0"/>
        </a:spcBef>
        <a:spcAft>
          <a:spcPct val="0"/>
        </a:spcAft>
        <a:defRPr sz="6400">
          <a:solidFill>
            <a:srgbClr val="FFFFFF"/>
          </a:solidFill>
          <a:latin typeface="Arial Bold" charset="0"/>
          <a:ea typeface="ヒラギノ角ゴ ProN W6" charset="0"/>
          <a:cs typeface="ヒラギノ角ゴ ProN W6" charset="0"/>
          <a:sym typeface="Arial Bold" charset="-52"/>
        </a:defRPr>
      </a:lvl2pPr>
      <a:lvl3pPr algn="l" rtl="0" eaLnBrk="0" fontAlgn="base" hangingPunct="0">
        <a:spcBef>
          <a:spcPct val="0"/>
        </a:spcBef>
        <a:spcAft>
          <a:spcPct val="0"/>
        </a:spcAft>
        <a:defRPr sz="6400">
          <a:solidFill>
            <a:srgbClr val="FFFFFF"/>
          </a:solidFill>
          <a:latin typeface="Arial Bold" charset="0"/>
          <a:ea typeface="ヒラギノ角ゴ ProN W6" charset="0"/>
          <a:cs typeface="ヒラギノ角ゴ ProN W6" charset="0"/>
          <a:sym typeface="Arial Bold" charset="-52"/>
        </a:defRPr>
      </a:lvl3pPr>
      <a:lvl4pPr algn="l" rtl="0" eaLnBrk="0" fontAlgn="base" hangingPunct="0">
        <a:spcBef>
          <a:spcPct val="0"/>
        </a:spcBef>
        <a:spcAft>
          <a:spcPct val="0"/>
        </a:spcAft>
        <a:defRPr sz="6400">
          <a:solidFill>
            <a:srgbClr val="FFFFFF"/>
          </a:solidFill>
          <a:latin typeface="Arial Bold" charset="0"/>
          <a:ea typeface="ヒラギノ角ゴ ProN W6" charset="0"/>
          <a:cs typeface="ヒラギノ角ゴ ProN W6" charset="0"/>
          <a:sym typeface="Arial Bold" charset="-52"/>
        </a:defRPr>
      </a:lvl4pPr>
      <a:lvl5pPr algn="l" rtl="0" eaLnBrk="0" fontAlgn="base" hangingPunct="0">
        <a:spcBef>
          <a:spcPct val="0"/>
        </a:spcBef>
        <a:spcAft>
          <a:spcPct val="0"/>
        </a:spcAft>
        <a:defRPr sz="6400">
          <a:solidFill>
            <a:srgbClr val="FFFFFF"/>
          </a:solidFill>
          <a:latin typeface="Arial Bold" charset="0"/>
          <a:ea typeface="ヒラギノ角ゴ ProN W6" charset="0"/>
          <a:cs typeface="ヒラギノ角ゴ ProN W6" charset="0"/>
          <a:sym typeface="Arial Bold" charset="-52"/>
        </a:defRPr>
      </a:lvl5pPr>
      <a:lvl6pPr marL="457200" algn="l" rtl="0" fontAlgn="base">
        <a:spcBef>
          <a:spcPct val="0"/>
        </a:spcBef>
        <a:spcAft>
          <a:spcPct val="0"/>
        </a:spcAft>
        <a:defRPr sz="6400">
          <a:solidFill>
            <a:srgbClr val="FFFFFF"/>
          </a:solidFill>
          <a:latin typeface="Arial Bold" charset="0"/>
          <a:ea typeface="ヒラギノ角ゴ ProN W6" charset="0"/>
          <a:cs typeface="ヒラギノ角ゴ ProN W6" charset="0"/>
          <a:sym typeface="Arial Bold" charset="0"/>
        </a:defRPr>
      </a:lvl6pPr>
      <a:lvl7pPr marL="914400" algn="l" rtl="0" fontAlgn="base">
        <a:spcBef>
          <a:spcPct val="0"/>
        </a:spcBef>
        <a:spcAft>
          <a:spcPct val="0"/>
        </a:spcAft>
        <a:defRPr sz="6400">
          <a:solidFill>
            <a:srgbClr val="FFFFFF"/>
          </a:solidFill>
          <a:latin typeface="Arial Bold" charset="0"/>
          <a:ea typeface="ヒラギノ角ゴ ProN W6" charset="0"/>
          <a:cs typeface="ヒラギノ角ゴ ProN W6" charset="0"/>
          <a:sym typeface="Arial Bold" charset="0"/>
        </a:defRPr>
      </a:lvl7pPr>
      <a:lvl8pPr marL="1371600" algn="l" rtl="0" fontAlgn="base">
        <a:spcBef>
          <a:spcPct val="0"/>
        </a:spcBef>
        <a:spcAft>
          <a:spcPct val="0"/>
        </a:spcAft>
        <a:defRPr sz="6400">
          <a:solidFill>
            <a:srgbClr val="FFFFFF"/>
          </a:solidFill>
          <a:latin typeface="Arial Bold" charset="0"/>
          <a:ea typeface="ヒラギノ角ゴ ProN W6" charset="0"/>
          <a:cs typeface="ヒラギノ角ゴ ProN W6" charset="0"/>
          <a:sym typeface="Arial Bold" charset="0"/>
        </a:defRPr>
      </a:lvl8pPr>
      <a:lvl9pPr marL="1828800" algn="l" rtl="0" fontAlgn="base">
        <a:spcBef>
          <a:spcPct val="0"/>
        </a:spcBef>
        <a:spcAft>
          <a:spcPct val="0"/>
        </a:spcAft>
        <a:defRPr sz="6400">
          <a:solidFill>
            <a:srgbClr val="FFFFFF"/>
          </a:solidFill>
          <a:latin typeface="Arial Bold" charset="0"/>
          <a:ea typeface="ヒラギノ角ゴ ProN W6" charset="0"/>
          <a:cs typeface="ヒラギノ角ゴ ProN W6" charset="0"/>
          <a:sym typeface="Arial Bold" charset="0"/>
        </a:defRPr>
      </a:lvl9pPr>
    </p:titleStyle>
    <p:bodyStyle>
      <a:lvl1pPr marL="774700" indent="-457200" algn="l" rtl="0" eaLnBrk="0" fontAlgn="base" hangingPunct="0">
        <a:spcBef>
          <a:spcPts val="1800"/>
        </a:spcBef>
        <a:spcAft>
          <a:spcPct val="0"/>
        </a:spcAft>
        <a:buClr>
          <a:srgbClr val="48B1B4"/>
        </a:buClr>
        <a:buSzPct val="100000"/>
        <a:buFont typeface="Wingdings" pitchFamily="2" charset="2"/>
        <a:buChar char="§"/>
        <a:defRPr sz="4300">
          <a:solidFill>
            <a:srgbClr val="FFFFFF"/>
          </a:solidFill>
          <a:latin typeface="+mn-lt"/>
          <a:ea typeface="+mn-ea"/>
          <a:cs typeface="+mn-cs"/>
          <a:sym typeface="Arial" pitchFamily="34" charset="0"/>
        </a:defRPr>
      </a:lvl1pPr>
      <a:lvl2pPr marL="12192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2pPr>
      <a:lvl3pPr marL="16637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3pPr>
      <a:lvl4pPr marL="21082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4pPr>
      <a:lvl5pPr marL="25527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5pPr>
      <a:lvl6pPr marL="30099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6pPr>
      <a:lvl7pPr marL="34671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7pPr>
      <a:lvl8pPr marL="39243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8pPr>
      <a:lvl9pPr marL="43815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png"/><Relationship Id="rId7" Type="http://schemas.openxmlformats.org/officeDocument/2006/relationships/image" Target="../media/image18.png"/><Relationship Id="rId8" Type="http://schemas.microsoft.com/office/2007/relationships/hdphoto" Target="../media/hdphoto1.wdp"/><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jpeg"/><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1.png"/><Relationship Id="rId6" Type="http://schemas.openxmlformats.org/officeDocument/2006/relationships/image" Target="../media/image29.png"/><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chart" Target="../charts/chart1.xml"/><Relationship Id="rId6" Type="http://schemas.openxmlformats.org/officeDocument/2006/relationships/image" Target="../media/image35.png"/><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1" Type="http://schemas.openxmlformats.org/officeDocument/2006/relationships/image" Target="../media/image48.png"/><Relationship Id="rId12" Type="http://schemas.openxmlformats.org/officeDocument/2006/relationships/image" Target="../media/image49.png"/><Relationship Id="rId13" Type="http://schemas.openxmlformats.org/officeDocument/2006/relationships/image" Target="../media/image50.png"/><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5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1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5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9.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8590756" y="1066800"/>
            <a:ext cx="15328900" cy="7645400"/>
          </a:xfrm>
        </p:spPr>
        <p:txBody>
          <a:bodyPr/>
          <a:lstStyle/>
          <a:p>
            <a:pPr eaLnBrk="1" hangingPunct="1">
              <a:defRPr/>
            </a:pPr>
            <a:r>
              <a:rPr lang="en-US" sz="9600" b="1" dirty="0"/>
              <a:t>Handling </a:t>
            </a:r>
            <a:r>
              <a:rPr lang="en-US" sz="9600" b="1" dirty="0" smtClean="0"/>
              <a:t>an 1,800 </a:t>
            </a:r>
            <a:r>
              <a:rPr lang="en-US" sz="9600" b="1" dirty="0"/>
              <a:t>Percent Traffic Spike During Super Bowl XLVI</a:t>
            </a:r>
            <a:endParaRPr lang="en-US" dirty="0" smtClean="0">
              <a:sym typeface="Arial Bold" charset="0"/>
            </a:endParaRPr>
          </a:p>
        </p:txBody>
      </p:sp>
      <p:pic>
        <p:nvPicPr>
          <p:cNvPr id="50180" name="Picture 4" descr="Z:\Documents\Cars Logos\CarsLogo-good_TP_smaller.PN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106400" y="812800"/>
            <a:ext cx="6602412" cy="29591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 name="Title 1"/>
          <p:cNvSpPr txBox="1">
            <a:spLocks/>
          </p:cNvSpPr>
          <p:nvPr/>
        </p:nvSpPr>
        <p:spPr bwMode="auto">
          <a:xfrm>
            <a:off x="10591800" y="9296400"/>
            <a:ext cx="5334000" cy="2286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l" rtl="0" fontAlgn="base">
              <a:spcBef>
                <a:spcPct val="0"/>
              </a:spcBef>
              <a:spcAft>
                <a:spcPct val="0"/>
              </a:spcAft>
              <a:defRPr sz="3200">
                <a:solidFill>
                  <a:srgbClr val="3B0084"/>
                </a:solidFill>
                <a:latin typeface="+mj-lt"/>
                <a:ea typeface="+mj-ea"/>
                <a:cs typeface="+mj-cs"/>
              </a:defRPr>
            </a:lvl1pPr>
            <a:lvl2pPr algn="l" rtl="0" fontAlgn="base">
              <a:spcBef>
                <a:spcPct val="0"/>
              </a:spcBef>
              <a:spcAft>
                <a:spcPct val="0"/>
              </a:spcAft>
              <a:defRPr sz="3400">
                <a:solidFill>
                  <a:srgbClr val="3B0084"/>
                </a:solidFill>
                <a:latin typeface="Arial" charset="0"/>
                <a:ea typeface="ＭＳ Ｐゴシック" pitchFamily="-128" charset="-128"/>
              </a:defRPr>
            </a:lvl2pPr>
            <a:lvl3pPr algn="l" rtl="0" fontAlgn="base">
              <a:spcBef>
                <a:spcPct val="0"/>
              </a:spcBef>
              <a:spcAft>
                <a:spcPct val="0"/>
              </a:spcAft>
              <a:defRPr sz="3400">
                <a:solidFill>
                  <a:srgbClr val="3B0084"/>
                </a:solidFill>
                <a:latin typeface="Arial" charset="0"/>
                <a:ea typeface="ＭＳ Ｐゴシック" pitchFamily="-128" charset="-128"/>
              </a:defRPr>
            </a:lvl3pPr>
            <a:lvl4pPr algn="l" rtl="0" fontAlgn="base">
              <a:spcBef>
                <a:spcPct val="0"/>
              </a:spcBef>
              <a:spcAft>
                <a:spcPct val="0"/>
              </a:spcAft>
              <a:defRPr sz="3400">
                <a:solidFill>
                  <a:srgbClr val="3B0084"/>
                </a:solidFill>
                <a:latin typeface="Arial" charset="0"/>
                <a:ea typeface="ＭＳ Ｐゴシック" pitchFamily="-128" charset="-128"/>
              </a:defRPr>
            </a:lvl4pPr>
            <a:lvl5pPr algn="l" rtl="0" fontAlgn="base">
              <a:spcBef>
                <a:spcPct val="0"/>
              </a:spcBef>
              <a:spcAft>
                <a:spcPct val="0"/>
              </a:spcAft>
              <a:defRPr sz="3400">
                <a:solidFill>
                  <a:srgbClr val="3B0084"/>
                </a:solidFill>
                <a:latin typeface="Arial" charset="0"/>
                <a:ea typeface="ＭＳ Ｐゴシック" pitchFamily="-128" charset="-128"/>
              </a:defRPr>
            </a:lvl5pPr>
            <a:lvl6pPr marL="457200" algn="l" rtl="0" fontAlgn="base">
              <a:spcBef>
                <a:spcPct val="0"/>
              </a:spcBef>
              <a:spcAft>
                <a:spcPct val="0"/>
              </a:spcAft>
              <a:defRPr sz="3400">
                <a:solidFill>
                  <a:srgbClr val="3B0084"/>
                </a:solidFill>
                <a:latin typeface="Arial" charset="0"/>
                <a:ea typeface="ＭＳ Ｐゴシック" pitchFamily="-128" charset="-128"/>
              </a:defRPr>
            </a:lvl6pPr>
            <a:lvl7pPr marL="914400" algn="l" rtl="0" fontAlgn="base">
              <a:spcBef>
                <a:spcPct val="0"/>
              </a:spcBef>
              <a:spcAft>
                <a:spcPct val="0"/>
              </a:spcAft>
              <a:defRPr sz="3400">
                <a:solidFill>
                  <a:srgbClr val="3B0084"/>
                </a:solidFill>
                <a:latin typeface="Arial" charset="0"/>
                <a:ea typeface="ＭＳ Ｐゴシック" pitchFamily="-128" charset="-128"/>
              </a:defRPr>
            </a:lvl7pPr>
            <a:lvl8pPr marL="1371600" algn="l" rtl="0" fontAlgn="base">
              <a:spcBef>
                <a:spcPct val="0"/>
              </a:spcBef>
              <a:spcAft>
                <a:spcPct val="0"/>
              </a:spcAft>
              <a:defRPr sz="3400">
                <a:solidFill>
                  <a:srgbClr val="3B0084"/>
                </a:solidFill>
                <a:latin typeface="Arial" charset="0"/>
                <a:ea typeface="ＭＳ Ｐゴシック" pitchFamily="-128" charset="-128"/>
              </a:defRPr>
            </a:lvl8pPr>
            <a:lvl9pPr marL="1828800" algn="l" rtl="0" fontAlgn="base">
              <a:spcBef>
                <a:spcPct val="0"/>
              </a:spcBef>
              <a:spcAft>
                <a:spcPct val="0"/>
              </a:spcAft>
              <a:defRPr sz="3400">
                <a:solidFill>
                  <a:srgbClr val="3B0084"/>
                </a:solidFill>
                <a:latin typeface="Arial" charset="0"/>
                <a:ea typeface="ＭＳ Ｐゴシック" pitchFamily="-128" charset="-128"/>
              </a:defRPr>
            </a:lvl9pPr>
          </a:lstStyle>
          <a:p>
            <a:r>
              <a:rPr lang="en-US" sz="4400" b="1" dirty="0">
                <a:solidFill>
                  <a:schemeClr val="bg1"/>
                </a:solidFill>
              </a:rPr>
              <a:t>Jim Houska</a:t>
            </a:r>
          </a:p>
          <a:p>
            <a:r>
              <a:rPr lang="en-US" sz="4000" dirty="0">
                <a:solidFill>
                  <a:schemeClr val="bg1"/>
                </a:solidFill>
              </a:rPr>
              <a:t>Enterprise Architect</a:t>
            </a:r>
          </a:p>
          <a:p>
            <a:r>
              <a:rPr lang="en-US" sz="4000" dirty="0">
                <a:solidFill>
                  <a:schemeClr val="bg1"/>
                </a:solidFill>
              </a:rPr>
              <a:t>jhouska@cars.com</a:t>
            </a:r>
          </a:p>
        </p:txBody>
      </p:sp>
      <p:sp>
        <p:nvSpPr>
          <p:cNvPr id="7" name="Title 1"/>
          <p:cNvSpPr txBox="1">
            <a:spLocks/>
          </p:cNvSpPr>
          <p:nvPr/>
        </p:nvSpPr>
        <p:spPr bwMode="auto">
          <a:xfrm>
            <a:off x="17678400" y="9544050"/>
            <a:ext cx="5867400" cy="17907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l" rtl="0" fontAlgn="base">
              <a:spcBef>
                <a:spcPct val="0"/>
              </a:spcBef>
              <a:spcAft>
                <a:spcPct val="0"/>
              </a:spcAft>
              <a:defRPr sz="3200">
                <a:solidFill>
                  <a:srgbClr val="3B0084"/>
                </a:solidFill>
                <a:latin typeface="+mj-lt"/>
                <a:ea typeface="+mj-ea"/>
                <a:cs typeface="+mj-cs"/>
              </a:defRPr>
            </a:lvl1pPr>
            <a:lvl2pPr algn="l" rtl="0" fontAlgn="base">
              <a:spcBef>
                <a:spcPct val="0"/>
              </a:spcBef>
              <a:spcAft>
                <a:spcPct val="0"/>
              </a:spcAft>
              <a:defRPr sz="3400">
                <a:solidFill>
                  <a:srgbClr val="3B0084"/>
                </a:solidFill>
                <a:latin typeface="Arial" charset="0"/>
                <a:ea typeface="ＭＳ Ｐゴシック" pitchFamily="-128" charset="-128"/>
              </a:defRPr>
            </a:lvl2pPr>
            <a:lvl3pPr algn="l" rtl="0" fontAlgn="base">
              <a:spcBef>
                <a:spcPct val="0"/>
              </a:spcBef>
              <a:spcAft>
                <a:spcPct val="0"/>
              </a:spcAft>
              <a:defRPr sz="3400">
                <a:solidFill>
                  <a:srgbClr val="3B0084"/>
                </a:solidFill>
                <a:latin typeface="Arial" charset="0"/>
                <a:ea typeface="ＭＳ Ｐゴシック" pitchFamily="-128" charset="-128"/>
              </a:defRPr>
            </a:lvl3pPr>
            <a:lvl4pPr algn="l" rtl="0" fontAlgn="base">
              <a:spcBef>
                <a:spcPct val="0"/>
              </a:spcBef>
              <a:spcAft>
                <a:spcPct val="0"/>
              </a:spcAft>
              <a:defRPr sz="3400">
                <a:solidFill>
                  <a:srgbClr val="3B0084"/>
                </a:solidFill>
                <a:latin typeface="Arial" charset="0"/>
                <a:ea typeface="ＭＳ Ｐゴシック" pitchFamily="-128" charset="-128"/>
              </a:defRPr>
            </a:lvl4pPr>
            <a:lvl5pPr algn="l" rtl="0" fontAlgn="base">
              <a:spcBef>
                <a:spcPct val="0"/>
              </a:spcBef>
              <a:spcAft>
                <a:spcPct val="0"/>
              </a:spcAft>
              <a:defRPr sz="3400">
                <a:solidFill>
                  <a:srgbClr val="3B0084"/>
                </a:solidFill>
                <a:latin typeface="Arial" charset="0"/>
                <a:ea typeface="ＭＳ Ｐゴシック" pitchFamily="-128" charset="-128"/>
              </a:defRPr>
            </a:lvl5pPr>
            <a:lvl6pPr marL="457200" algn="l" rtl="0" fontAlgn="base">
              <a:spcBef>
                <a:spcPct val="0"/>
              </a:spcBef>
              <a:spcAft>
                <a:spcPct val="0"/>
              </a:spcAft>
              <a:defRPr sz="3400">
                <a:solidFill>
                  <a:srgbClr val="3B0084"/>
                </a:solidFill>
                <a:latin typeface="Arial" charset="0"/>
                <a:ea typeface="ＭＳ Ｐゴシック" pitchFamily="-128" charset="-128"/>
              </a:defRPr>
            </a:lvl6pPr>
            <a:lvl7pPr marL="914400" algn="l" rtl="0" fontAlgn="base">
              <a:spcBef>
                <a:spcPct val="0"/>
              </a:spcBef>
              <a:spcAft>
                <a:spcPct val="0"/>
              </a:spcAft>
              <a:defRPr sz="3400">
                <a:solidFill>
                  <a:srgbClr val="3B0084"/>
                </a:solidFill>
                <a:latin typeface="Arial" charset="0"/>
                <a:ea typeface="ＭＳ Ｐゴシック" pitchFamily="-128" charset="-128"/>
              </a:defRPr>
            </a:lvl7pPr>
            <a:lvl8pPr marL="1371600" algn="l" rtl="0" fontAlgn="base">
              <a:spcBef>
                <a:spcPct val="0"/>
              </a:spcBef>
              <a:spcAft>
                <a:spcPct val="0"/>
              </a:spcAft>
              <a:defRPr sz="3400">
                <a:solidFill>
                  <a:srgbClr val="3B0084"/>
                </a:solidFill>
                <a:latin typeface="Arial" charset="0"/>
                <a:ea typeface="ＭＳ Ｐゴシック" pitchFamily="-128" charset="-128"/>
              </a:defRPr>
            </a:lvl8pPr>
            <a:lvl9pPr marL="1828800" algn="l" rtl="0" fontAlgn="base">
              <a:spcBef>
                <a:spcPct val="0"/>
              </a:spcBef>
              <a:spcAft>
                <a:spcPct val="0"/>
              </a:spcAft>
              <a:defRPr sz="3400">
                <a:solidFill>
                  <a:srgbClr val="3B0084"/>
                </a:solidFill>
                <a:latin typeface="Arial" charset="0"/>
                <a:ea typeface="ＭＳ Ｐゴシック" pitchFamily="-128" charset="-128"/>
              </a:defRPr>
            </a:lvl9pPr>
          </a:lstStyle>
          <a:p>
            <a:r>
              <a:rPr lang="en-US" sz="4000" dirty="0">
                <a:solidFill>
                  <a:schemeClr val="bg1"/>
                </a:solidFill>
              </a:rPr>
              <a:t>David Beran</a:t>
            </a:r>
          </a:p>
          <a:p>
            <a:r>
              <a:rPr lang="en-US" sz="4000" dirty="0">
                <a:solidFill>
                  <a:schemeClr val="bg1"/>
                </a:solidFill>
              </a:rPr>
              <a:t>Performance Engineer</a:t>
            </a:r>
          </a:p>
          <a:p>
            <a:r>
              <a:rPr lang="en-US" sz="4000" dirty="0">
                <a:solidFill>
                  <a:schemeClr val="bg1"/>
                </a:solidFill>
              </a:rPr>
              <a:t>dberan@cars.com</a:t>
            </a: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Why Did We Choose dynaTrace?</a:t>
            </a:r>
            <a:endPar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
        <p:nvSpPr>
          <p:cNvPr id="5" name="Rectangle 2"/>
          <p:cNvSpPr txBox="1">
            <a:spLocks noChangeArrowheads="1"/>
          </p:cNvSpPr>
          <p:nvPr/>
        </p:nvSpPr>
        <p:spPr bwMode="auto">
          <a:xfrm>
            <a:off x="228600" y="2057400"/>
            <a:ext cx="21564600" cy="9982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 uri="{FAA26D3D-D897-4be2-8F04-BA451C77F1D7}"/>
          </a:extLst>
        </p:spPr>
        <p:txBody>
          <a:bodyPr vert="horz" wrap="square" lIns="0" tIns="0" rIns="0" bIns="0" numCol="1" anchor="t" anchorCtr="0" compatLnSpc="1">
            <a:prstTxWarp prst="textNoShape">
              <a:avLst/>
            </a:prstTxWarp>
          </a:bodyPr>
          <a:lstStyle>
            <a:lvl1pPr marL="774700" indent="-457200" algn="l" rtl="0" eaLnBrk="0" fontAlgn="base" hangingPunct="0">
              <a:spcBef>
                <a:spcPts val="1800"/>
              </a:spcBef>
              <a:spcAft>
                <a:spcPct val="0"/>
              </a:spcAft>
              <a:buClr>
                <a:srgbClr val="48B1B4"/>
              </a:buClr>
              <a:buSzPct val="100000"/>
              <a:buFont typeface="Wingdings" pitchFamily="2" charset="2"/>
              <a:buChar char="§"/>
              <a:defRPr sz="4300">
                <a:solidFill>
                  <a:srgbClr val="FFFFFF"/>
                </a:solidFill>
                <a:latin typeface="+mn-lt"/>
                <a:ea typeface="+mn-ea"/>
                <a:cs typeface="+mn-cs"/>
                <a:sym typeface="Arial" pitchFamily="34" charset="0"/>
              </a:defRPr>
            </a:lvl1pPr>
            <a:lvl2pPr marL="12192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2pPr>
            <a:lvl3pPr marL="16637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3pPr>
            <a:lvl4pPr marL="21082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4pPr>
            <a:lvl5pPr marL="25527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5pPr>
            <a:lvl6pPr marL="30099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6pPr>
            <a:lvl7pPr marL="34671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7pPr>
            <a:lvl8pPr marL="39243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8pPr>
            <a:lvl9pPr marL="43815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9pPr>
          </a:lstStyle>
          <a:p>
            <a:pPr lvl="1" eaLnBrk="1" hangingPunct="1">
              <a:buFont typeface="Wingdings" charset="0"/>
              <a:buChar char="§"/>
              <a:tabLst>
                <a:tab pos="1422400" algn="l"/>
              </a:tabLst>
              <a:defRPr/>
            </a:pPr>
            <a:r>
              <a:rPr lang="en-US" sz="5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PurePath provides </a:t>
            </a:r>
            <a:r>
              <a:rPr lang="en-US" sz="5400" b="1" u="sng"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DEEP</a:t>
            </a:r>
            <a:r>
              <a:rPr lang="en-US" sz="5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 diagnostics</a:t>
            </a:r>
          </a:p>
          <a:p>
            <a:pPr lvl="1" eaLnBrk="1" hangingPunct="1">
              <a:buFont typeface="Wingdings" charset="0"/>
              <a:buChar char="§"/>
              <a:tabLst>
                <a:tab pos="1422400" algn="l"/>
              </a:tabLst>
              <a:defRPr/>
            </a:pPr>
            <a:r>
              <a:rPr lang="en-US" sz="5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Robust data visualization</a:t>
            </a:r>
          </a:p>
          <a:p>
            <a:pPr lvl="1" eaLnBrk="1" hangingPunct="1">
              <a:buFont typeface="Wingdings" charset="0"/>
              <a:buChar char="§"/>
              <a:tabLst>
                <a:tab pos="1422400" algn="l"/>
              </a:tabLst>
              <a:defRPr/>
            </a:pPr>
            <a:r>
              <a:rPr lang="en-US" sz="5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Business transaction-centric</a:t>
            </a:r>
          </a:p>
          <a:p>
            <a:pPr lvl="1" eaLnBrk="1" hangingPunct="1">
              <a:buFont typeface="Wingdings" charset="0"/>
              <a:buChar char="§"/>
              <a:tabLst>
                <a:tab pos="1422400" algn="l"/>
              </a:tabLst>
              <a:defRPr/>
            </a:pPr>
            <a:r>
              <a:rPr lang="en-US" sz="5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Multi-dimensional drill down</a:t>
            </a:r>
          </a:p>
          <a:p>
            <a:pPr lvl="1" eaLnBrk="1" hangingPunct="1">
              <a:buFont typeface="Wingdings" charset="0"/>
              <a:buChar char="§"/>
              <a:tabLst>
                <a:tab pos="1422400" algn="l"/>
              </a:tabLst>
              <a:defRPr/>
            </a:pPr>
            <a:r>
              <a:rPr lang="en-US" sz="5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Extremely low overhead</a:t>
            </a:r>
            <a:br>
              <a:rPr lang="en-US" sz="5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br>
            <a:r>
              <a:rPr lang="en-US" sz="5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	</a:t>
            </a:r>
            <a:r>
              <a:rPr lang="en-US" sz="4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&lt;1% overhead in production, even during an 1,800% traffic spike</a:t>
            </a:r>
          </a:p>
          <a:p>
            <a:pPr lvl="1" eaLnBrk="1" hangingPunct="1">
              <a:buFont typeface="Wingdings" charset="0"/>
              <a:buChar char="§"/>
              <a:tabLst>
                <a:tab pos="1422400" algn="l"/>
              </a:tabLst>
              <a:defRPr/>
            </a:pPr>
            <a:r>
              <a:rPr lang="en-US" sz="5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Automatic application discovery &amp; mapping</a:t>
            </a:r>
          </a:p>
          <a:p>
            <a:pPr lvl="1" eaLnBrk="1" hangingPunct="1">
              <a:buFont typeface="Wingdings" charset="0"/>
              <a:buChar char="§"/>
              <a:tabLst>
                <a:tab pos="1422400" algn="l"/>
              </a:tabLst>
              <a:defRPr/>
            </a:pPr>
            <a:r>
              <a:rPr lang="en-US" sz="5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Quick time-to-value</a:t>
            </a:r>
          </a:p>
          <a:p>
            <a:pPr lvl="1" eaLnBrk="1" hangingPunct="1">
              <a:buFont typeface="Wingdings" charset="0"/>
              <a:buChar char="§"/>
              <a:tabLst>
                <a:tab pos="1422400" algn="l"/>
              </a:tabLst>
              <a:defRPr/>
            </a:pPr>
            <a:r>
              <a:rPr lang="en-US" sz="5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Collaboration across lifecycle</a:t>
            </a:r>
          </a:p>
          <a:p>
            <a:pPr lvl="1" eaLnBrk="1" hangingPunct="1">
              <a:buFont typeface="Wingdings" charset="0"/>
              <a:buChar char="§"/>
              <a:tabLst>
                <a:tab pos="1422400" algn="l"/>
              </a:tabLst>
              <a:defRPr/>
            </a:pPr>
            <a:r>
              <a:rPr lang="en-US" sz="5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Powerful UEM</a:t>
            </a:r>
          </a:p>
        </p:txBody>
      </p:sp>
      <p:pic>
        <p:nvPicPr>
          <p:cNvPr id="4" name="Picture 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893250" y="3489652"/>
            <a:ext cx="10347750" cy="2149148"/>
          </a:xfrm>
          <a:prstGeom prst="roundRect">
            <a:avLst>
              <a:gd name="adj" fmla="val 8594"/>
            </a:avLst>
          </a:prstGeom>
          <a:solidFill>
            <a:srgbClr val="FFFFFF">
              <a:shade val="85000"/>
            </a:srgbClr>
          </a:solidFill>
          <a:ln>
            <a:noFill/>
          </a:ln>
          <a:effectLst>
            <a:reflection blurRad="114300" stA="38000" endPos="28000" dist="5000" dir="5400000" sy="-100000" algn="bl" rotWithShape="0"/>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39936578"/>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698500" y="152400"/>
            <a:ext cx="22987000" cy="1651000"/>
          </a:xfrm>
        </p:spPr>
        <p:txBody>
          <a:bodyPr/>
          <a:lstStyle/>
          <a:p>
            <a:pPr algn="ctr" eaLnBrk="1" hangingPunct="1">
              <a:defRPr/>
            </a:pP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sym typeface="Arial Bold" charset="0"/>
              </a:rPr>
              <a:t>Our Secret to APM Success</a:t>
            </a:r>
            <a:endPar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sym typeface="Arial Bold" charset="0"/>
            </a:endParaRPr>
          </a:p>
        </p:txBody>
      </p:sp>
      <p:pic>
        <p:nvPicPr>
          <p:cNvPr id="6" name="Picture 2" descr="http://www.drawinghowtodraw.com/stepbystepdrawinglessons/wp-content/uploads/2011/01/400x400-ninja.pn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020800" y="2703070"/>
            <a:ext cx="8117330" cy="8117330"/>
          </a:xfrm>
          <a:prstGeom prst="roundRect">
            <a:avLst>
              <a:gd name="adj" fmla="val 8594"/>
            </a:avLst>
          </a:prstGeom>
          <a:solidFill>
            <a:srgbClr val="FFFFFF">
              <a:shade val="85000"/>
            </a:srgbClr>
          </a:solidFill>
          <a:ln>
            <a:noFill/>
          </a:ln>
          <a:effectLst>
            <a:reflection blurRad="127000" stA="31000" endPos="15000" dist="5000" dir="5400000" sy="-100000" algn="bl" rotWithShape="0"/>
          </a:effectLst>
          <a:extLst/>
        </p:spPr>
      </p:pic>
      <p:sp>
        <p:nvSpPr>
          <p:cNvPr id="7" name="Rectangle 6"/>
          <p:cNvSpPr/>
          <p:nvPr/>
        </p:nvSpPr>
        <p:spPr>
          <a:xfrm>
            <a:off x="16840200" y="2993923"/>
            <a:ext cx="2036135" cy="1015663"/>
          </a:xfrm>
          <a:prstGeom prst="rect">
            <a:avLst/>
          </a:prstGeom>
        </p:spPr>
        <p:txBody>
          <a:bodyPr wrap="none">
            <a:spAutoFit/>
          </a:bodyPr>
          <a:lstStyle/>
          <a:p>
            <a:r>
              <a:rPr lang="en-US" sz="6000" b="1" dirty="0">
                <a:solidFill>
                  <a:srgbClr val="FF3B3B"/>
                </a:solidFill>
                <a:latin typeface="Forte" pitchFamily="66" charset="0"/>
              </a:rPr>
              <a:t>APM</a:t>
            </a:r>
          </a:p>
        </p:txBody>
      </p:sp>
      <p:sp>
        <p:nvSpPr>
          <p:cNvPr id="10" name="Rectangle 2"/>
          <p:cNvSpPr txBox="1">
            <a:spLocks noChangeArrowheads="1"/>
          </p:cNvSpPr>
          <p:nvPr/>
        </p:nvSpPr>
        <p:spPr bwMode="auto">
          <a:xfrm>
            <a:off x="914400" y="2438400"/>
            <a:ext cx="11963400" cy="9220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 uri="{FAA26D3D-D897-4be2-8F04-BA451C77F1D7}"/>
          </a:extLst>
        </p:spPr>
        <p:txBody>
          <a:bodyPr vert="horz" wrap="square" lIns="0" tIns="0" rIns="0" bIns="0" numCol="1" anchor="t" anchorCtr="0" compatLnSpc="1">
            <a:prstTxWarp prst="textNoShape">
              <a:avLst/>
            </a:prstTxWarp>
          </a:bodyPr>
          <a:lstStyle>
            <a:lvl1pPr marL="774700" indent="-457200" algn="l" rtl="0" eaLnBrk="0" fontAlgn="base" hangingPunct="0">
              <a:spcBef>
                <a:spcPts val="1800"/>
              </a:spcBef>
              <a:spcAft>
                <a:spcPct val="0"/>
              </a:spcAft>
              <a:buClr>
                <a:srgbClr val="48B1B4"/>
              </a:buClr>
              <a:buSzPct val="100000"/>
              <a:buFont typeface="Wingdings" pitchFamily="2" charset="2"/>
              <a:buChar char="§"/>
              <a:defRPr sz="4300">
                <a:solidFill>
                  <a:srgbClr val="FFFFFF"/>
                </a:solidFill>
                <a:latin typeface="+mn-lt"/>
                <a:ea typeface="+mn-ea"/>
                <a:cs typeface="+mn-cs"/>
                <a:sym typeface="Arial" pitchFamily="34" charset="0"/>
              </a:defRPr>
            </a:lvl1pPr>
            <a:lvl2pPr marL="12192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2pPr>
            <a:lvl3pPr marL="16637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3pPr>
            <a:lvl4pPr marL="21082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4pPr>
            <a:lvl5pPr marL="25527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5pPr>
            <a:lvl6pPr marL="30099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6pPr>
            <a:lvl7pPr marL="34671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7pPr>
            <a:lvl8pPr marL="39243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8pPr>
            <a:lvl9pPr marL="43815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9pPr>
          </a:lstStyle>
          <a:p>
            <a:pPr eaLnBrk="1" hangingPunct="1">
              <a:buFont typeface="Wingdings" charset="0"/>
              <a:buChar char="§"/>
              <a:tabLst>
                <a:tab pos="1422400" algn="l"/>
              </a:tabLst>
              <a:defRPr/>
            </a:pPr>
            <a:r>
              <a:rPr lang="en-US" sz="72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Think differently</a:t>
            </a:r>
          </a:p>
          <a:p>
            <a:pPr eaLnBrk="1" hangingPunct="1">
              <a:buFont typeface="Wingdings" charset="0"/>
              <a:buChar char="§"/>
              <a:tabLst>
                <a:tab pos="1422400" algn="l"/>
              </a:tabLst>
              <a:defRPr/>
            </a:pPr>
            <a:r>
              <a:rPr lang="en-US" sz="72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Insight, not information</a:t>
            </a:r>
          </a:p>
          <a:p>
            <a:pPr eaLnBrk="1" hangingPunct="1">
              <a:buFont typeface="Wingdings" charset="0"/>
              <a:buChar char="§"/>
              <a:tabLst>
                <a:tab pos="1422400" algn="l"/>
              </a:tabLst>
              <a:defRPr/>
            </a:pPr>
            <a:r>
              <a:rPr lang="en-US" sz="72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The end-user is King!</a:t>
            </a:r>
          </a:p>
          <a:p>
            <a:pPr eaLnBrk="1" hangingPunct="1">
              <a:buFont typeface="Wingdings" charset="0"/>
              <a:buChar char="§"/>
              <a:tabLst>
                <a:tab pos="1422400" algn="l"/>
              </a:tabLst>
              <a:defRPr/>
            </a:pPr>
            <a:r>
              <a:rPr lang="en-US" sz="72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From browser to backend</a:t>
            </a:r>
          </a:p>
          <a:p>
            <a:pPr eaLnBrk="1" hangingPunct="1">
              <a:buFont typeface="Wingdings" charset="0"/>
              <a:buChar char="§"/>
              <a:tabLst>
                <a:tab pos="1422400" algn="l"/>
              </a:tabLst>
              <a:defRPr/>
            </a:pPr>
            <a:r>
              <a:rPr lang="en-US" sz="72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Advocate and empower</a:t>
            </a:r>
          </a:p>
          <a:p>
            <a:pPr eaLnBrk="1" hangingPunct="1">
              <a:buFont typeface="Wingdings" charset="0"/>
              <a:buChar char="§"/>
              <a:tabLst>
                <a:tab pos="1422400" algn="l"/>
              </a:tabLst>
              <a:defRPr/>
            </a:pPr>
            <a:r>
              <a:rPr lang="en-US" sz="72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Become predictive</a:t>
            </a:r>
          </a:p>
          <a:p>
            <a:pPr eaLnBrk="1" hangingPunct="1">
              <a:buFont typeface="Wingdings" charset="0"/>
              <a:buChar char="§"/>
              <a:tabLst>
                <a:tab pos="1422400" algn="l"/>
              </a:tabLst>
              <a:defRPr/>
            </a:pPr>
            <a:r>
              <a:rPr lang="en-US" sz="72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Best of breed is OK</a:t>
            </a:r>
            <a:endParaRPr lang="en-US" sz="7200" dirty="0" smtClean="0">
              <a:sym typeface="Arial" charset="0"/>
            </a:endParaRPr>
          </a:p>
        </p:txBody>
      </p:sp>
      <p:sp>
        <p:nvSpPr>
          <p:cNvPr id="2" name="TextBox 1"/>
          <p:cNvSpPr txBox="1"/>
          <p:nvPr/>
        </p:nvSpPr>
        <p:spPr>
          <a:xfrm>
            <a:off x="3810000" y="12693539"/>
            <a:ext cx="16816848" cy="523220"/>
          </a:xfrm>
          <a:prstGeom prst="rect">
            <a:avLst/>
          </a:prstGeom>
          <a:noFill/>
        </p:spPr>
        <p:txBody>
          <a:bodyPr wrap="none" rtlCol="0">
            <a:spAutoFit/>
          </a:bodyPr>
          <a:lstStyle/>
          <a:p>
            <a:r>
              <a:rPr lang="en-US" sz="2800" i="1" dirty="0">
                <a:solidFill>
                  <a:schemeClr val="bg1">
                    <a:lumMod val="85000"/>
                  </a:schemeClr>
                </a:solidFill>
                <a:effectLst>
                  <a:outerShdw blurRad="38100" dist="38100" dir="2700000" algn="tl">
                    <a:srgbClr val="000000">
                      <a:alpha val="43137"/>
                    </a:srgbClr>
                  </a:outerShdw>
                </a:effectLst>
                <a:latin typeface="Calibri" pitchFamily="34" charset="0"/>
                <a:cs typeface="Calibri" pitchFamily="34" charset="0"/>
              </a:rPr>
              <a:t>http://www.drawinghowtodraw.com/stepbystepdrawinglessons/wp-content/uploads/2011/01/400x400-ninja.png</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61345455"/>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p:txBody>
          <a:bodyPr/>
          <a:lstStyle/>
          <a:p>
            <a:pPr algn="ctr" eaLnBrk="1" hangingPunct="1">
              <a:defRPr/>
            </a:pP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sym typeface="Arial Bold" charset="0"/>
              </a:rPr>
              <a:t>dynaTrace Super Bowl Deployment</a:t>
            </a:r>
            <a:endPar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sym typeface="Arial Bold" charset="0"/>
            </a:endParaRPr>
          </a:p>
        </p:txBody>
      </p:sp>
      <p:graphicFrame>
        <p:nvGraphicFramePr>
          <p:cNvPr id="8" name="Content Placeholder 4"/>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759386739"/>
              </p:ext>
            </p:extLst>
          </p:nvPr>
        </p:nvGraphicFramePr>
        <p:xfrm>
          <a:off x="457200" y="1905000"/>
          <a:ext cx="23469600" cy="105918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9" name="Oval 8"/>
          <p:cNvSpPr/>
          <p:nvPr/>
        </p:nvSpPr>
        <p:spPr>
          <a:xfrm>
            <a:off x="2203450" y="6680200"/>
            <a:ext cx="1059180" cy="1059180"/>
          </a:xfrm>
          <a:prstGeom prst="ellipse">
            <a:avLst/>
          </a:prstGeom>
          <a:effectLst>
            <a:glow rad="1460500">
              <a:srgbClr val="00B0F0">
                <a:alpha val="87000"/>
              </a:srgbClr>
            </a:glow>
            <a:reflection blurRad="6350" stA="52000" endA="300" endPos="35000" dir="5400000" sy="-100000" algn="bl" rotWithShape="0"/>
          </a:effectLst>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rgbClr r="0" g="0" b="0"/>
          </a:effectRef>
          <a:fontRef idx="minor">
            <a:schemeClr val="lt1"/>
          </a:fontRef>
        </p:style>
      </p:sp>
      <p:sp>
        <p:nvSpPr>
          <p:cNvPr id="11" name="Oval 10"/>
          <p:cNvSpPr/>
          <p:nvPr/>
        </p:nvSpPr>
        <p:spPr>
          <a:xfrm>
            <a:off x="6508750" y="6673215"/>
            <a:ext cx="1059180" cy="1059180"/>
          </a:xfrm>
          <a:prstGeom prst="ellipse">
            <a:avLst/>
          </a:prstGeom>
          <a:effectLst>
            <a:glow rad="1460500">
              <a:srgbClr val="00B0F0">
                <a:alpha val="87000"/>
              </a:srgbClr>
            </a:glow>
            <a:reflection blurRad="6350" stA="52000" endA="300" endPos="35000" dir="5400000" sy="-100000" algn="bl" rotWithShape="0"/>
          </a:effectLst>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rgbClr r="0" g="0" b="0"/>
          </a:effectRef>
          <a:fontRef idx="minor">
            <a:schemeClr val="lt1"/>
          </a:fontRef>
        </p:style>
      </p:sp>
      <p:sp>
        <p:nvSpPr>
          <p:cNvPr id="12" name="Oval 11"/>
          <p:cNvSpPr/>
          <p:nvPr/>
        </p:nvSpPr>
        <p:spPr>
          <a:xfrm>
            <a:off x="10668000" y="6680200"/>
            <a:ext cx="1059180" cy="1059180"/>
          </a:xfrm>
          <a:prstGeom prst="ellipse">
            <a:avLst/>
          </a:prstGeom>
          <a:effectLst>
            <a:glow rad="1460500">
              <a:srgbClr val="00B0F0">
                <a:alpha val="87000"/>
              </a:srgbClr>
            </a:glow>
            <a:reflection blurRad="6350" stA="52000" endA="300" endPos="35000" dir="5400000" sy="-100000" algn="bl" rotWithShape="0"/>
          </a:effectLst>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rgbClr r="0" g="0" b="0"/>
          </a:effectRef>
          <a:fontRef idx="minor">
            <a:schemeClr val="lt1"/>
          </a:fontRef>
        </p:style>
      </p:sp>
      <p:sp>
        <p:nvSpPr>
          <p:cNvPr id="14" name="Oval 13"/>
          <p:cNvSpPr/>
          <p:nvPr/>
        </p:nvSpPr>
        <p:spPr>
          <a:xfrm>
            <a:off x="19202400" y="6673215"/>
            <a:ext cx="1059180" cy="1059180"/>
          </a:xfrm>
          <a:prstGeom prst="ellipse">
            <a:avLst/>
          </a:prstGeom>
          <a:solidFill>
            <a:srgbClr val="00B050"/>
          </a:solidFill>
          <a:effectLst>
            <a:glow rad="1905000">
              <a:srgbClr val="00B050">
                <a:alpha val="67000"/>
              </a:srgbClr>
            </a:glow>
            <a:reflection blurRad="6350" stA="52000" endA="300" endPos="35000" dir="5400000" sy="-100000" algn="bl" rotWithShape="0"/>
          </a:effectLst>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13" name="Oval 12"/>
          <p:cNvSpPr/>
          <p:nvPr/>
        </p:nvSpPr>
        <p:spPr>
          <a:xfrm>
            <a:off x="15011400" y="6670357"/>
            <a:ext cx="1059180" cy="1059180"/>
          </a:xfrm>
          <a:prstGeom prst="ellipse">
            <a:avLst/>
          </a:prstGeom>
          <a:effectLst>
            <a:glow rad="1460500">
              <a:srgbClr val="00B0F0">
                <a:alpha val="87000"/>
              </a:srgbClr>
            </a:glow>
            <a:outerShdw blurRad="40000" dist="23000" dir="5400000" rotWithShape="0">
              <a:srgbClr val="000000">
                <a:alpha val="35000"/>
              </a:srgbClr>
            </a:outerShdw>
          </a:effectLst>
          <a:scene3d>
            <a:camera prst="orthographicFront">
              <a:rot lat="0" lon="0" rev="0"/>
            </a:camera>
            <a:lightRig rig="flat" dir="t"/>
          </a:scene3d>
          <a:sp3d prstMaterial="plastic">
            <a:bevelT w="120650" h="88900"/>
            <a:bevelB w="88900" h="31750"/>
          </a:sp3d>
        </p:spPr>
        <p:style>
          <a:lnRef idx="0">
            <a:schemeClr val="accent6"/>
          </a:lnRef>
          <a:fillRef idx="3">
            <a:schemeClr val="accent6"/>
          </a:fillRef>
          <a:effectRef idx="3">
            <a:schemeClr val="accent6"/>
          </a:effectRef>
          <a:fontRef idx="minor">
            <a:schemeClr val="lt1"/>
          </a:fontRef>
        </p:style>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797927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graphicEl>
                                              <a:dgm id="{935E32B1-2649-410E-9747-71F4FA905130}"/>
                                            </p:graphicEl>
                                          </p:spTgt>
                                        </p:tgtEl>
                                        <p:attrNameLst>
                                          <p:attrName>style.visibility</p:attrName>
                                        </p:attrNameLst>
                                      </p:cBhvr>
                                      <p:to>
                                        <p:strVal val="visible"/>
                                      </p:to>
                                    </p:set>
                                    <p:animEffect transition="in" filter="wipe(left)">
                                      <p:cBhvr>
                                        <p:cTn id="7" dur="500"/>
                                        <p:tgtEl>
                                          <p:spTgt spid="8">
                                            <p:graphicEl>
                                              <a:dgm id="{935E32B1-2649-410E-9747-71F4FA905130}"/>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graphicEl>
                                              <a:dgm id="{90BEC7C5-2952-4587-9534-B64035F50FAB}"/>
                                            </p:graphicEl>
                                          </p:spTgt>
                                        </p:tgtEl>
                                        <p:attrNameLst>
                                          <p:attrName>style.visibility</p:attrName>
                                        </p:attrNameLst>
                                      </p:cBhvr>
                                      <p:to>
                                        <p:strVal val="visible"/>
                                      </p:to>
                                    </p:set>
                                    <p:animEffect transition="in" filter="fade">
                                      <p:cBhvr>
                                        <p:cTn id="11" dur="500"/>
                                        <p:tgtEl>
                                          <p:spTgt spid="8">
                                            <p:graphicEl>
                                              <a:dgm id="{90BEC7C5-2952-4587-9534-B64035F50FAB}"/>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graphicEl>
                                              <a:dgm id="{90600716-BDB9-4255-A1FD-042A62C06789}"/>
                                            </p:graphicEl>
                                          </p:spTgt>
                                        </p:tgtEl>
                                        <p:attrNameLst>
                                          <p:attrName>style.visibility</p:attrName>
                                        </p:attrNameLst>
                                      </p:cBhvr>
                                      <p:to>
                                        <p:strVal val="visible"/>
                                      </p:to>
                                    </p:set>
                                    <p:animEffect transition="in" filter="fade">
                                      <p:cBhvr>
                                        <p:cTn id="14" dur="500"/>
                                        <p:tgtEl>
                                          <p:spTgt spid="8">
                                            <p:graphicEl>
                                              <a:dgm id="{90600716-BDB9-4255-A1FD-042A62C06789}"/>
                                            </p:graphicEl>
                                          </p:spTgt>
                                        </p:tgtEl>
                                      </p:cBhvr>
                                    </p:animEffec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8">
                                            <p:graphicEl>
                                              <a:dgm id="{97970BAD-06BA-49FE-A092-C4D8B12123E3}"/>
                                            </p:graphicEl>
                                          </p:spTgt>
                                        </p:tgtEl>
                                        <p:attrNameLst>
                                          <p:attrName>style.visibility</p:attrName>
                                        </p:attrNameLst>
                                      </p:cBhvr>
                                      <p:to>
                                        <p:strVal val="visible"/>
                                      </p:to>
                                    </p:set>
                                    <p:animEffect transition="in" filter="fade">
                                      <p:cBhvr>
                                        <p:cTn id="24" dur="500"/>
                                        <p:tgtEl>
                                          <p:spTgt spid="8">
                                            <p:graphicEl>
                                              <a:dgm id="{97970BAD-06BA-49FE-A092-C4D8B12123E3}"/>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graphicEl>
                                              <a:dgm id="{94F4282F-A22E-4B07-9D99-34314178FDFF}"/>
                                            </p:graphicEl>
                                          </p:spTgt>
                                        </p:tgtEl>
                                        <p:attrNameLst>
                                          <p:attrName>style.visibility</p:attrName>
                                        </p:attrNameLst>
                                      </p:cBhvr>
                                      <p:to>
                                        <p:strVal val="visible"/>
                                      </p:to>
                                    </p:set>
                                    <p:animEffect transition="in" filter="fade">
                                      <p:cBhvr>
                                        <p:cTn id="27" dur="500"/>
                                        <p:tgtEl>
                                          <p:spTgt spid="8">
                                            <p:graphicEl>
                                              <a:dgm id="{94F4282F-A22E-4B07-9D99-34314178FDFF}"/>
                                            </p:graphicEl>
                                          </p:spTgt>
                                        </p:tgtEl>
                                      </p:cBhvr>
                                    </p:animEffect>
                                  </p:childTnLst>
                                </p:cTn>
                              </p:par>
                              <p:par>
                                <p:cTn id="28" presetID="1"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2000"/>
                            </p:stCondLst>
                            <p:childTnLst>
                              <p:par>
                                <p:cTn id="31" presetID="10" presetClass="exit" presetSubtype="0" fill="hold" nodeType="afterEffect">
                                  <p:stCondLst>
                                    <p:cond delay="0"/>
                                  </p:stCondLst>
                                  <p:childTnLst>
                                    <p:animEffect transition="out" filter="fade">
                                      <p:cBhvr>
                                        <p:cTn id="32" dur="400"/>
                                        <p:tgtEl>
                                          <p:spTgt spid="11"/>
                                        </p:tgtEl>
                                      </p:cBhvr>
                                    </p:animEffect>
                                    <p:set>
                                      <p:cBhvr>
                                        <p:cTn id="33" dur="1" fill="hold">
                                          <p:stCondLst>
                                            <p:cond delay="399"/>
                                          </p:stCondLst>
                                        </p:cTn>
                                        <p:tgtEl>
                                          <p:spTgt spid="11"/>
                                        </p:tgtEl>
                                        <p:attrNameLst>
                                          <p:attrName>style.visibility</p:attrName>
                                        </p:attrNameLst>
                                      </p:cBhvr>
                                      <p:to>
                                        <p:strVal val="hidden"/>
                                      </p:to>
                                    </p:set>
                                  </p:childTnLst>
                                </p:cTn>
                              </p:par>
                            </p:childTnLst>
                          </p:cTn>
                        </p:par>
                        <p:par>
                          <p:cTn id="34" fill="hold">
                            <p:stCondLst>
                              <p:cond delay="2400"/>
                            </p:stCondLst>
                            <p:childTnLst>
                              <p:par>
                                <p:cTn id="35" presetID="10" presetClass="entr" presetSubtype="0" fill="hold" grpId="0" nodeType="afterEffect">
                                  <p:stCondLst>
                                    <p:cond delay="0"/>
                                  </p:stCondLst>
                                  <p:childTnLst>
                                    <p:set>
                                      <p:cBhvr>
                                        <p:cTn id="36" dur="1" fill="hold">
                                          <p:stCondLst>
                                            <p:cond delay="0"/>
                                          </p:stCondLst>
                                        </p:cTn>
                                        <p:tgtEl>
                                          <p:spTgt spid="8">
                                            <p:graphicEl>
                                              <a:dgm id="{DC60F932-EC18-43F8-9F45-C50ADCA3AE97}"/>
                                            </p:graphicEl>
                                          </p:spTgt>
                                        </p:tgtEl>
                                        <p:attrNameLst>
                                          <p:attrName>style.visibility</p:attrName>
                                        </p:attrNameLst>
                                      </p:cBhvr>
                                      <p:to>
                                        <p:strVal val="visible"/>
                                      </p:to>
                                    </p:set>
                                    <p:animEffect transition="in" filter="fade">
                                      <p:cBhvr>
                                        <p:cTn id="37" dur="500"/>
                                        <p:tgtEl>
                                          <p:spTgt spid="8">
                                            <p:graphicEl>
                                              <a:dgm id="{DC60F932-EC18-43F8-9F45-C50ADCA3AE97}"/>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graphicEl>
                                              <a:dgm id="{A16EA5EB-EA40-40DB-A71F-C3E3115D00C2}"/>
                                            </p:graphicEl>
                                          </p:spTgt>
                                        </p:tgtEl>
                                        <p:attrNameLst>
                                          <p:attrName>style.visibility</p:attrName>
                                        </p:attrNameLst>
                                      </p:cBhvr>
                                      <p:to>
                                        <p:strVal val="visible"/>
                                      </p:to>
                                    </p:set>
                                    <p:animEffect transition="in" filter="fade">
                                      <p:cBhvr>
                                        <p:cTn id="40" dur="500"/>
                                        <p:tgtEl>
                                          <p:spTgt spid="8">
                                            <p:graphicEl>
                                              <a:dgm id="{A16EA5EB-EA40-40DB-A71F-C3E3115D00C2}"/>
                                            </p:graphicEl>
                                          </p:spTgt>
                                        </p:tgtEl>
                                      </p:cBhvr>
                                    </p:animEffec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par>
                          <p:cTn id="43" fill="hold">
                            <p:stCondLst>
                              <p:cond delay="2900"/>
                            </p:stCondLst>
                            <p:childTnLst>
                              <p:par>
                                <p:cTn id="44" presetID="10" presetClass="exit" presetSubtype="0" fill="hold" nodeType="after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childTnLst>
                          </p:cTn>
                        </p:par>
                        <p:par>
                          <p:cTn id="47" fill="hold">
                            <p:stCondLst>
                              <p:cond delay="3400"/>
                            </p:stCondLst>
                            <p:childTnLst>
                              <p:par>
                                <p:cTn id="48" presetID="10" presetClass="entr" presetSubtype="0" fill="hold" grpId="0" nodeType="afterEffect">
                                  <p:stCondLst>
                                    <p:cond delay="0"/>
                                  </p:stCondLst>
                                  <p:childTnLst>
                                    <p:set>
                                      <p:cBhvr>
                                        <p:cTn id="49" dur="1" fill="hold">
                                          <p:stCondLst>
                                            <p:cond delay="0"/>
                                          </p:stCondLst>
                                        </p:cTn>
                                        <p:tgtEl>
                                          <p:spTgt spid="8">
                                            <p:graphicEl>
                                              <a:dgm id="{B5E69099-D1A5-4701-9EC3-CA7C574EC2BA}"/>
                                            </p:graphicEl>
                                          </p:spTgt>
                                        </p:tgtEl>
                                        <p:attrNameLst>
                                          <p:attrName>style.visibility</p:attrName>
                                        </p:attrNameLst>
                                      </p:cBhvr>
                                      <p:to>
                                        <p:strVal val="visible"/>
                                      </p:to>
                                    </p:set>
                                    <p:animEffect transition="in" filter="fade">
                                      <p:cBhvr>
                                        <p:cTn id="50" dur="500"/>
                                        <p:tgtEl>
                                          <p:spTgt spid="8">
                                            <p:graphicEl>
                                              <a:dgm id="{B5E69099-D1A5-4701-9EC3-CA7C574EC2BA}"/>
                                            </p:graphic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
                                            <p:graphicEl>
                                              <a:dgm id="{9EBB5749-EBFB-4804-B7C5-364EFFCCA571}"/>
                                            </p:graphicEl>
                                          </p:spTgt>
                                        </p:tgtEl>
                                        <p:attrNameLst>
                                          <p:attrName>style.visibility</p:attrName>
                                        </p:attrNameLst>
                                      </p:cBhvr>
                                      <p:to>
                                        <p:strVal val="visible"/>
                                      </p:to>
                                    </p:set>
                                    <p:animEffect transition="in" filter="fade">
                                      <p:cBhvr>
                                        <p:cTn id="53" dur="500"/>
                                        <p:tgtEl>
                                          <p:spTgt spid="8">
                                            <p:graphicEl>
                                              <a:dgm id="{9EBB5749-EBFB-4804-B7C5-364EFFCCA571}"/>
                                            </p:graphicEl>
                                          </p:spTgt>
                                        </p:tgtEl>
                                      </p:cBhvr>
                                    </p:animEffect>
                                  </p:childTnLst>
                                </p:cTn>
                              </p:par>
                              <p:par>
                                <p:cTn id="54" presetID="1"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childTnLst>
                          </p:cTn>
                        </p:par>
                        <p:par>
                          <p:cTn id="56" fill="hold">
                            <p:stCondLst>
                              <p:cond delay="3900"/>
                            </p:stCondLst>
                            <p:childTnLst>
                              <p:par>
                                <p:cTn id="57" presetID="10" presetClass="exit" presetSubtype="0" fill="hold" nodeType="after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childTnLst>
                          </p:cTn>
                        </p:par>
                        <p:par>
                          <p:cTn id="60" fill="hold">
                            <p:stCondLst>
                              <p:cond delay="4400"/>
                            </p:stCondLst>
                            <p:childTnLst>
                              <p:par>
                                <p:cTn id="61" presetID="10" presetClass="entr" presetSubtype="0" fill="hold" grpId="0" nodeType="afterEffect">
                                  <p:stCondLst>
                                    <p:cond delay="0"/>
                                  </p:stCondLst>
                                  <p:childTnLst>
                                    <p:set>
                                      <p:cBhvr>
                                        <p:cTn id="62" dur="1" fill="hold">
                                          <p:stCondLst>
                                            <p:cond delay="0"/>
                                          </p:stCondLst>
                                        </p:cTn>
                                        <p:tgtEl>
                                          <p:spTgt spid="8">
                                            <p:graphicEl>
                                              <a:dgm id="{B099429A-D3C7-441C-B96A-F5102A7F1A4B}"/>
                                            </p:graphicEl>
                                          </p:spTgt>
                                        </p:tgtEl>
                                        <p:attrNameLst>
                                          <p:attrName>style.visibility</p:attrName>
                                        </p:attrNameLst>
                                      </p:cBhvr>
                                      <p:to>
                                        <p:strVal val="visible"/>
                                      </p:to>
                                    </p:set>
                                    <p:animEffect transition="in" filter="fade">
                                      <p:cBhvr>
                                        <p:cTn id="63" dur="500"/>
                                        <p:tgtEl>
                                          <p:spTgt spid="8">
                                            <p:graphicEl>
                                              <a:dgm id="{B099429A-D3C7-441C-B96A-F5102A7F1A4B}"/>
                                            </p:graphic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8">
                                            <p:graphicEl>
                                              <a:dgm id="{4201CE6F-0DE1-49DC-834A-1F08B2A3AEEA}"/>
                                            </p:graphicEl>
                                          </p:spTgt>
                                        </p:tgtEl>
                                        <p:attrNameLst>
                                          <p:attrName>style.visibility</p:attrName>
                                        </p:attrNameLst>
                                      </p:cBhvr>
                                      <p:to>
                                        <p:strVal val="visible"/>
                                      </p:to>
                                    </p:set>
                                    <p:animEffect transition="in" filter="fade">
                                      <p:cBhvr>
                                        <p:cTn id="66" dur="500"/>
                                        <p:tgtEl>
                                          <p:spTgt spid="8">
                                            <p:graphicEl>
                                              <a:dgm id="{4201CE6F-0DE1-49DC-834A-1F08B2A3AEEA}"/>
                                            </p:graphicEl>
                                          </p:spTgt>
                                        </p:tgtEl>
                                      </p:cBhvr>
                                    </p:animEffect>
                                  </p:childTnLst>
                                </p:cTn>
                              </p:par>
                              <p:par>
                                <p:cTn id="67" presetID="1" presetClass="entr" presetSubtype="0" fill="hold" nodeType="with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childTnLst>
                          </p:cTn>
                        </p:par>
                        <p:par>
                          <p:cTn id="69" fill="hold">
                            <p:stCondLst>
                              <p:cond delay="4900"/>
                            </p:stCondLst>
                            <p:childTnLst>
                              <p:par>
                                <p:cTn id="70" presetID="10" presetClass="exit" presetSubtype="0" fill="hold" nodeType="afterEffect">
                                  <p:stCondLst>
                                    <p:cond delay="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p:txBody>
          <a:bodyPr/>
          <a:lstStyle/>
          <a:p>
            <a:pPr algn="ctr" eaLnBrk="1" hangingPunct="1">
              <a:defRPr/>
            </a:pPr>
            <a:r>
              <a:rPr lang="en-US" sz="96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sym typeface="Arial Bold" charset="0"/>
              </a:rPr>
              <a:t>Cars.com Super Bowl XLVI Commercial</a:t>
            </a:r>
            <a:endParaRPr lang="en-US" dirty="0" smtClean="0">
              <a:sym typeface="Arial Bold" charset="0"/>
            </a:endParaRPr>
          </a:p>
        </p:txBody>
      </p:sp>
      <p:sp>
        <p:nvSpPr>
          <p:cNvPr id="4" name="Rectangle 3"/>
          <p:cNvSpPr/>
          <p:nvPr/>
        </p:nvSpPr>
        <p:spPr>
          <a:xfrm>
            <a:off x="7044448" y="7816643"/>
            <a:ext cx="354584" cy="591568"/>
          </a:xfrm>
          <a:prstGeom prst="rect">
            <a:avLst/>
          </a:prstGeom>
        </p:spPr>
        <p:txBody>
          <a:bodyPr wrap="none">
            <a:spAutoFit/>
          </a:bodyPr>
          <a:lstStyle/>
          <a:p>
            <a:pPr algn="ctr"/>
            <a:fld id="{6B2B89F6-5C23-4403-864A-2BB30DA53346}" type="slidenum">
              <a:rPr lang="en-US" sz="1200" smtClean="0">
                <a:solidFill>
                  <a:schemeClr val="bg1"/>
                </a:solidFill>
              </a:rPr>
              <a:pPr algn="ctr"/>
              <a:t>13</a:t>
            </a:fld>
            <a:endParaRPr lang="en-US" sz="1200" dirty="0">
              <a:solidFill>
                <a:schemeClr val="bg1"/>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211" t="-1" r="1205" b="2145"/>
          <a:stretch/>
        </p:blipFill>
        <p:spPr bwMode="auto">
          <a:xfrm>
            <a:off x="381000" y="2124075"/>
            <a:ext cx="17435205" cy="10742151"/>
          </a:xfrm>
          <a:prstGeom prst="roundRect">
            <a:avLst>
              <a:gd name="adj" fmla="val 3841"/>
            </a:avLst>
          </a:prstGeom>
          <a:solidFill>
            <a:srgbClr val="FFFFFF">
              <a:shade val="85000"/>
            </a:srgbClr>
          </a:solidFill>
          <a:ln>
            <a:noFill/>
          </a:ln>
          <a:effectLst>
            <a:reflection blurRad="114300" stA="38000" endPos="11000" dist="5000" dir="5400000" sy="-100000" algn="bl" rotWithShape="0"/>
          </a:effectLst>
          <a:extLst/>
        </p:spPr>
      </p:pic>
      <p:pic>
        <p:nvPicPr>
          <p:cNvPr id="6" name="Picture 3"/>
          <p:cNvPicPr>
            <a:picLocks noChangeAspect="1" noChangeArrowheads="1"/>
          </p:cNvPicPr>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1024" t="3959" r="2413" b="3811"/>
          <a:stretch/>
        </p:blipFill>
        <p:spPr bwMode="auto">
          <a:xfrm>
            <a:off x="18263631" y="2162175"/>
            <a:ext cx="5663169" cy="3417425"/>
          </a:xfrm>
          <a:prstGeom prst="roundRect">
            <a:avLst>
              <a:gd name="adj" fmla="val 8594"/>
            </a:avLst>
          </a:prstGeom>
          <a:solidFill>
            <a:srgbClr val="FFFFFF">
              <a:shade val="85000"/>
            </a:srgbClr>
          </a:solidFill>
          <a:ln>
            <a:noFill/>
          </a:ln>
          <a:effectLst>
            <a:reflection blurRad="114300" stA="38000" endPos="16000" dist="5000" dir="5400000" sy="-100000" algn="bl" rotWithShape="0"/>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7" name="Picture 4"/>
          <p:cNvPicPr>
            <a:picLocks noChangeAspect="1" noChangeArrowheads="1"/>
          </p:cNvPicPr>
          <p:nvPr/>
        </p:nvPicPr>
        <p:blipFill rotWithShape="1">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761" t="1647" r="2731" b="1210"/>
          <a:stretch/>
        </p:blipFill>
        <p:spPr bwMode="auto">
          <a:xfrm>
            <a:off x="18263630" y="5835255"/>
            <a:ext cx="5663170" cy="3319789"/>
          </a:xfrm>
          <a:prstGeom prst="roundRect">
            <a:avLst>
              <a:gd name="adj" fmla="val 8594"/>
            </a:avLst>
          </a:prstGeom>
          <a:solidFill>
            <a:srgbClr val="FFFFFF">
              <a:shade val="85000"/>
            </a:srgbClr>
          </a:solidFill>
          <a:ln>
            <a:noFill/>
          </a:ln>
          <a:effectLst>
            <a:reflection blurRad="114300" stA="38000" endPos="19000" dist="5000" dir="5400000" sy="-100000" algn="bl" rotWithShape="0"/>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8" name="Picture 5"/>
          <p:cNvPicPr>
            <a:picLocks noChangeAspect="1" noChangeArrowheads="1"/>
          </p:cNvPicPr>
          <p:nvPr/>
        </p:nvPicPr>
        <p:blipFill rotWithShape="1">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3087" t="13019" r="12917" b="9867"/>
          <a:stretch/>
        </p:blipFill>
        <p:spPr bwMode="auto">
          <a:xfrm>
            <a:off x="18263629" y="9513143"/>
            <a:ext cx="5663171" cy="3353083"/>
          </a:xfrm>
          <a:prstGeom prst="roundRect">
            <a:avLst>
              <a:gd name="adj" fmla="val 8594"/>
            </a:avLst>
          </a:prstGeom>
          <a:solidFill>
            <a:srgbClr val="FFFFFF">
              <a:shade val="85000"/>
            </a:srgbClr>
          </a:solidFill>
          <a:ln>
            <a:noFill/>
          </a:ln>
          <a:effectLst>
            <a:reflection blurRad="114300" stA="38000" endPos="22000" dist="5000" dir="5400000" sy="-100000" algn="bl" rotWithShape="0"/>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9" name="Picture 3"/>
          <p:cNvPicPr>
            <a:picLocks noChangeAspect="1" noChangeArrowheads="1"/>
          </p:cNvPicPr>
          <p:nvPr/>
        </p:nvPicPr>
        <p:blipFill>
          <a:blip r:embed="rId7">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8">
                    <a14:imgEffect>
                      <a14:backgroundRemoval t="2691" b="96413" l="10423" r="100000">
                        <a14:foregroundMark x1="10141" y1="1794" x2="38873" y2="75336"/>
                        <a14:foregroundMark x1="24225" y1="38117" x2="26197" y2="61883"/>
                        <a14:foregroundMark x1="24507" y1="48879" x2="28732" y2="80717"/>
                        <a14:foregroundMark x1="20000" y1="96413" x2="91549" y2="91928"/>
                        <a14:foregroundMark x1="15775" y1="21076" x2="18028" y2="34978"/>
                        <a14:backgroundMark x1="15493" y1="7175" x2="11831" y2="13004"/>
                        <a14:backgroundMark x1="14930" y1="11659" x2="10423" y2="2242"/>
                      </a14:backgroundRemoval>
                    </a14:imgEffect>
                    <a14:imgEffect>
                      <a14:brightnessContrast bright="20000" contrast="2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76400" y="13809031"/>
            <a:ext cx="13833406" cy="86647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10" name="Cloud Callout 9"/>
          <p:cNvSpPr/>
          <p:nvPr/>
        </p:nvSpPr>
        <p:spPr bwMode="auto">
          <a:xfrm>
            <a:off x="3790950" y="2971801"/>
            <a:ext cx="9086850" cy="2607800"/>
          </a:xfrm>
          <a:prstGeom prst="cloudCallout">
            <a:avLst>
              <a:gd name="adj1" fmla="val -27994"/>
              <a:gd name="adj2" fmla="val 77490"/>
            </a:avLst>
          </a:prstGeom>
          <a:gradFill flip="none" rotWithShape="1">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2700000" scaled="1"/>
            <a:tileRect/>
          </a:gradFill>
          <a:ln>
            <a:solidFill>
              <a:schemeClr val="tx1"/>
            </a:solid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600" b="1" i="0" u="none" strike="noStrike" dirty="0" smtClean="0">
                <a:ln>
                  <a:noFill/>
                </a:ln>
                <a:solidFill>
                  <a:schemeClr val="bg1"/>
                </a:solidFill>
                <a:effectLst>
                  <a:outerShdw blurRad="38100" dist="38100" dir="2700000" algn="tl">
                    <a:srgbClr val="000000">
                      <a:alpha val="43137"/>
                    </a:srgbClr>
                  </a:outerShdw>
                </a:effectLst>
                <a:latin typeface="Informal Roman" pitchFamily="66" charset="0"/>
                <a:ea typeface="ＭＳ Ｐゴシック" pitchFamily="-128" charset="-128"/>
                <a:cs typeface="Calibri" pitchFamily="34" charset="0"/>
              </a:rPr>
              <a:t> </a:t>
            </a:r>
            <a:r>
              <a:rPr kumimoji="0" lang="en-US" sz="16600" b="1" i="0" u="none" strike="noStrike" dirty="0" err="1" smtClean="0">
                <a:ln>
                  <a:noFill/>
                </a:ln>
                <a:solidFill>
                  <a:schemeClr val="bg1"/>
                </a:solidFill>
                <a:effectLst>
                  <a:outerShdw blurRad="38100" dist="38100" dir="2700000" algn="tl">
                    <a:srgbClr val="000000">
                      <a:alpha val="43137"/>
                    </a:srgbClr>
                  </a:outerShdw>
                </a:effectLst>
                <a:latin typeface="Informal Roman" pitchFamily="66" charset="0"/>
                <a:ea typeface="ＭＳ Ｐゴシック" pitchFamily="-128" charset="-128"/>
                <a:cs typeface="Calibri" pitchFamily="34" charset="0"/>
              </a:rPr>
              <a:t>Woooo</a:t>
            </a:r>
            <a:r>
              <a:rPr kumimoji="0" lang="en-US" sz="16600" b="1" i="0" u="none" strike="noStrike" dirty="0" smtClean="0">
                <a:ln>
                  <a:noFill/>
                </a:ln>
                <a:solidFill>
                  <a:schemeClr val="bg1"/>
                </a:solidFill>
                <a:effectLst>
                  <a:outerShdw blurRad="38100" dist="38100" dir="2700000" algn="tl">
                    <a:srgbClr val="000000">
                      <a:alpha val="43137"/>
                    </a:srgbClr>
                  </a:outerShdw>
                </a:effectLst>
                <a:latin typeface="Informal Roman" pitchFamily="66" charset="0"/>
                <a:ea typeface="ＭＳ Ｐゴシック" pitchFamily="-128" charset="-128"/>
                <a:cs typeface="Calibri" pitchFamily="34"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43233E-6 4.81481E-6 L -0.01804 -0.62825 " pathEditMode="relative" rAng="0" ptsTypes="AA">
                                      <p:cBhvr>
                                        <p:cTn id="6" dur="1000" fill="hold"/>
                                        <p:tgtEl>
                                          <p:spTgt spid="9"/>
                                        </p:tgtEl>
                                        <p:attrNameLst>
                                          <p:attrName>ppt_x</p:attrName>
                                          <p:attrName>ppt_y</p:attrName>
                                        </p:attrNameLst>
                                      </p:cBhvr>
                                      <p:rCtr x="-905" y="-31412"/>
                                    </p:animMotion>
                                  </p:childTnLst>
                                </p:cTn>
                              </p:par>
                            </p:childTnLst>
                          </p:cTn>
                        </p:par>
                        <p:par>
                          <p:cTn id="7" fill="hold">
                            <p:stCondLst>
                              <p:cond delay="1000"/>
                            </p:stCondLst>
                            <p:childTnLst>
                              <p:par>
                                <p:cTn id="8" presetID="1" presetClass="entr" presetSubtype="0" fill="hold" grpId="0" nodeType="afterEffect">
                                  <p:stCondLst>
                                    <p:cond delay="0"/>
                                  </p:stCondLst>
                                  <p:iterate type="lt">
                                    <p:tmAbs val="0"/>
                                  </p:iterate>
                                  <p:childTnLst>
                                    <p:set>
                                      <p:cBhvr>
                                        <p:cTn id="9" dur="1" fill="hold">
                                          <p:stCondLst>
                                            <p:cond delay="0"/>
                                          </p:stCondLst>
                                        </p:cTn>
                                        <p:tgtEl>
                                          <p:spTgt spid="10">
                                            <p:bg/>
                                          </p:spTgt>
                                        </p:tgtEl>
                                        <p:attrNameLst>
                                          <p:attrName>style.visibility</p:attrName>
                                        </p:attrNameLst>
                                      </p:cBhvr>
                                      <p:to>
                                        <p:strVal val="visible"/>
                                      </p:to>
                                    </p:set>
                                  </p:childTnLst>
                                </p:cTn>
                              </p:par>
                              <p:par>
                                <p:cTn id="10" presetID="1" presetClass="entr" presetSubtype="0" fill="hold" grpId="0" nodeType="withEffect">
                                  <p:stCondLst>
                                    <p:cond delay="0"/>
                                  </p:stCondLst>
                                  <p:iterate type="lt">
                                    <p:tmAbs val="0"/>
                                  </p:iterate>
                                  <p:childTnLst>
                                    <p:set>
                                      <p:cBhvr>
                                        <p:cTn id="11" dur="1" fill="hold">
                                          <p:stCondLst>
                                            <p:cond delay="0"/>
                                          </p:stCondLst>
                                        </p:cTn>
                                        <p:tgtEl>
                                          <p:spTgt spid="10">
                                            <p:txEl>
                                              <p:pRg st="0" end="0"/>
                                            </p:txEl>
                                          </p:spTgt>
                                        </p:tgtEl>
                                        <p:attrNameLst>
                                          <p:attrName>style.visibility</p:attrName>
                                        </p:attrNameLst>
                                      </p:cBhvr>
                                      <p:to>
                                        <p:strVal val="visible"/>
                                      </p:to>
                                    </p:set>
                                  </p:childTnLst>
                                </p:cTn>
                              </p:par>
                              <p:par>
                                <p:cTn id="12" presetID="27" presetClass="emph" presetSubtype="0" fill="remove" grpId="1" nodeType="withEffect">
                                  <p:stCondLst>
                                    <p:cond delay="0"/>
                                  </p:stCondLst>
                                  <p:childTnLst>
                                    <p:animClr clrSpc="rgb" dir="cw">
                                      <p:cBhvr override="childStyle">
                                        <p:cTn id="13" dur="250" autoRev="1" fill="remove"/>
                                        <p:tgtEl>
                                          <p:spTgt spid="10">
                                            <p:bg/>
                                          </p:spTgt>
                                        </p:tgtEl>
                                        <p:attrNameLst>
                                          <p:attrName>style.color</p:attrName>
                                        </p:attrNameLst>
                                      </p:cBhvr>
                                      <p:to>
                                        <a:schemeClr val="bg1"/>
                                      </p:to>
                                    </p:animClr>
                                    <p:animClr clrSpc="rgb" dir="cw">
                                      <p:cBhvr>
                                        <p:cTn id="14" dur="250" autoRev="1" fill="remove"/>
                                        <p:tgtEl>
                                          <p:spTgt spid="10">
                                            <p:bg/>
                                          </p:spTgt>
                                        </p:tgtEl>
                                        <p:attrNameLst>
                                          <p:attrName>fillcolor</p:attrName>
                                        </p:attrNameLst>
                                      </p:cBhvr>
                                      <p:to>
                                        <a:schemeClr val="bg1"/>
                                      </p:to>
                                    </p:animClr>
                                    <p:set>
                                      <p:cBhvr>
                                        <p:cTn id="15" dur="250" autoRev="1" fill="remove"/>
                                        <p:tgtEl>
                                          <p:spTgt spid="10">
                                            <p:bg/>
                                          </p:spTgt>
                                        </p:tgtEl>
                                        <p:attrNameLst>
                                          <p:attrName>fill.type</p:attrName>
                                        </p:attrNameLst>
                                      </p:cBhvr>
                                      <p:to>
                                        <p:strVal val="solid"/>
                                      </p:to>
                                    </p:set>
                                    <p:set>
                                      <p:cBhvr>
                                        <p:cTn id="16" dur="250" autoRev="1" fill="remove"/>
                                        <p:tgtEl>
                                          <p:spTgt spid="10">
                                            <p:bg/>
                                          </p:spTgt>
                                        </p:tgtEl>
                                        <p:attrNameLst>
                                          <p:attrName>fill.on</p:attrName>
                                        </p:attrNameLst>
                                      </p:cBhvr>
                                      <p:to>
                                        <p:strVal val="true"/>
                                      </p:to>
                                    </p:set>
                                  </p:childTnLst>
                                </p:cTn>
                              </p:par>
                              <p:par>
                                <p:cTn id="17" presetID="27" presetClass="emph" presetSubtype="0" fill="remove" grpId="1" nodeType="withEffect">
                                  <p:stCondLst>
                                    <p:cond delay="0"/>
                                  </p:stCondLst>
                                  <p:iterate type="lt">
                                    <p:tmPct val="0"/>
                                  </p:iterate>
                                  <p:childTnLst>
                                    <p:animClr clrSpc="rgb" dir="cw">
                                      <p:cBhvr override="childStyle">
                                        <p:cTn id="18" dur="250" autoRev="1" fill="remove"/>
                                        <p:tgtEl>
                                          <p:spTgt spid="10">
                                            <p:txEl>
                                              <p:pRg st="0" end="0"/>
                                            </p:txEl>
                                          </p:spTgt>
                                        </p:tgtEl>
                                        <p:attrNameLst>
                                          <p:attrName>style.color</p:attrName>
                                        </p:attrNameLst>
                                      </p:cBhvr>
                                      <p:to>
                                        <a:schemeClr val="bg1"/>
                                      </p:to>
                                    </p:animClr>
                                    <p:animClr clrSpc="rgb" dir="cw">
                                      <p:cBhvr>
                                        <p:cTn id="19" dur="250" autoRev="1" fill="remove"/>
                                        <p:tgtEl>
                                          <p:spTgt spid="10">
                                            <p:txEl>
                                              <p:pRg st="0" end="0"/>
                                            </p:txEl>
                                          </p:spTgt>
                                        </p:tgtEl>
                                        <p:attrNameLst>
                                          <p:attrName>fillcolor</p:attrName>
                                        </p:attrNameLst>
                                      </p:cBhvr>
                                      <p:to>
                                        <a:schemeClr val="bg1"/>
                                      </p:to>
                                    </p:animClr>
                                    <p:set>
                                      <p:cBhvr>
                                        <p:cTn id="20" dur="250" autoRev="1" fill="remove"/>
                                        <p:tgtEl>
                                          <p:spTgt spid="10">
                                            <p:txEl>
                                              <p:pRg st="0" end="0"/>
                                            </p:txEl>
                                          </p:spTgt>
                                        </p:tgtEl>
                                        <p:attrNameLst>
                                          <p:attrName>fill.type</p:attrName>
                                        </p:attrNameLst>
                                      </p:cBhvr>
                                      <p:to>
                                        <p:strVal val="solid"/>
                                      </p:to>
                                    </p:set>
                                    <p:set>
                                      <p:cBhvr>
                                        <p:cTn id="21" dur="250" autoRev="1" fill="remove"/>
                                        <p:tgtEl>
                                          <p:spTgt spid="10">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animBg="1"/>
      <p:bldP spid="10" grpId="1" uiExpand="1" build="allAtOnce"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rPr>
              <a:t>Case Study </a:t>
            </a: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1 </a:t>
            </a:r>
            <a:r>
              <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rPr>
              <a:t>– Super Bowl XLVI </a:t>
            </a:r>
          </a:p>
        </p:txBody>
      </p:sp>
      <p:sp>
        <p:nvSpPr>
          <p:cNvPr id="3" name="Content Placeholder 2"/>
          <p:cNvSpPr>
            <a:spLocks noGrp="1"/>
          </p:cNvSpPr>
          <p:nvPr>
            <p:ph sz="half" idx="1"/>
          </p:nvPr>
        </p:nvSpPr>
        <p:spPr>
          <a:xfrm>
            <a:off x="723900" y="2197100"/>
            <a:ext cx="6819900" cy="10147300"/>
          </a:xfrm>
        </p:spPr>
        <p:txBody>
          <a:bodyPr/>
          <a:lstStyle/>
          <a:p>
            <a:pPr marL="317500" indent="0" algn="ctr">
              <a:spcBef>
                <a:spcPts val="2400"/>
              </a:spcBef>
              <a:buNone/>
            </a:pPr>
            <a:endParaRPr lang="en-US" sz="800" b="1" dirty="0" smtClean="0">
              <a:solidFill>
                <a:srgbClr val="FFC000"/>
              </a:solidFill>
              <a:effectLst>
                <a:outerShdw blurRad="38100" dist="38100" dir="2700000" algn="tl">
                  <a:srgbClr val="000000">
                    <a:alpha val="43137"/>
                  </a:srgbClr>
                </a:outerShdw>
              </a:effectLst>
              <a:cs typeface="Calibri" pitchFamily="34" charset="0"/>
            </a:endParaRPr>
          </a:p>
          <a:p>
            <a:pPr marL="317500" indent="0" algn="ctr">
              <a:spcBef>
                <a:spcPts val="2400"/>
              </a:spcBef>
              <a:buNone/>
            </a:pPr>
            <a:r>
              <a:rPr lang="en-US" sz="1800" b="1" dirty="0" smtClean="0">
                <a:solidFill>
                  <a:srgbClr val="FFC000"/>
                </a:solidFill>
                <a:effectLst>
                  <a:outerShdw blurRad="38100" dist="38100" dir="2700000" algn="tl">
                    <a:srgbClr val="000000">
                      <a:alpha val="43137"/>
                    </a:srgbClr>
                  </a:outerShdw>
                </a:effectLst>
                <a:cs typeface="Calibri" pitchFamily="34" charset="0"/>
              </a:rPr>
              <a:t/>
            </a:r>
            <a:br>
              <a:rPr lang="en-US" sz="1800" b="1" dirty="0" smtClean="0">
                <a:solidFill>
                  <a:srgbClr val="FFC000"/>
                </a:solidFill>
                <a:effectLst>
                  <a:outerShdw blurRad="38100" dist="38100" dir="2700000" algn="tl">
                    <a:srgbClr val="000000">
                      <a:alpha val="43137"/>
                    </a:srgbClr>
                  </a:outerShdw>
                </a:effectLst>
                <a:cs typeface="Calibri" pitchFamily="34" charset="0"/>
              </a:rPr>
            </a:br>
            <a:r>
              <a:rPr lang="en-US" sz="8800" b="1" dirty="0" smtClean="0">
                <a:solidFill>
                  <a:srgbClr val="FFC000"/>
                </a:solidFill>
                <a:effectLst>
                  <a:outerShdw blurRad="38100" dist="38100" dir="2700000" algn="tl">
                    <a:srgbClr val="000000">
                      <a:alpha val="43137"/>
                    </a:srgbClr>
                  </a:outerShdw>
                </a:effectLst>
                <a:cs typeface="Calibri" pitchFamily="34" charset="0"/>
              </a:rPr>
              <a:t>Problem</a:t>
            </a:r>
            <a:br>
              <a:rPr lang="en-US" sz="8800" b="1" dirty="0" smtClean="0">
                <a:solidFill>
                  <a:srgbClr val="FFC000"/>
                </a:solidFill>
                <a:effectLst>
                  <a:outerShdw blurRad="38100" dist="38100" dir="2700000" algn="tl">
                    <a:srgbClr val="000000">
                      <a:alpha val="43137"/>
                    </a:srgbClr>
                  </a:outerShdw>
                </a:effectLst>
                <a:cs typeface="Calibri" pitchFamily="34" charset="0"/>
              </a:rPr>
            </a:br>
            <a:r>
              <a:rPr lang="en-US" sz="8800" b="1" dirty="0" smtClean="0">
                <a:solidFill>
                  <a:srgbClr val="FFC000"/>
                </a:solidFill>
                <a:effectLst>
                  <a:outerShdw blurRad="38100" dist="38100" dir="2700000" algn="tl">
                    <a:srgbClr val="000000">
                      <a:alpha val="43137"/>
                    </a:srgbClr>
                  </a:outerShdw>
                </a:effectLst>
                <a:cs typeface="Calibri" pitchFamily="34" charset="0"/>
              </a:rPr>
              <a:t>Statement  </a:t>
            </a:r>
            <a:endParaRPr lang="en-US" sz="8800" b="1" dirty="0">
              <a:solidFill>
                <a:srgbClr val="FFC000"/>
              </a:solidFill>
              <a:effectLst>
                <a:outerShdw blurRad="38100" dist="38100" dir="2700000" algn="tl">
                  <a:srgbClr val="000000">
                    <a:alpha val="43137"/>
                  </a:srgbClr>
                </a:outerShdw>
              </a:effectLst>
              <a:cs typeface="Calibri" pitchFamily="34" charset="0"/>
            </a:endParaRPr>
          </a:p>
          <a:p>
            <a:pPr marL="317500" indent="0" algn="ctr">
              <a:spcBef>
                <a:spcPts val="2400"/>
              </a:spcBef>
              <a:buNone/>
            </a:pPr>
            <a:endParaRPr lang="en-US" sz="3200" b="1" dirty="0">
              <a:solidFill>
                <a:schemeClr val="bg1"/>
              </a:solidFill>
              <a:effectLst>
                <a:outerShdw blurRad="38100" dist="38100" dir="2700000" algn="tl">
                  <a:srgbClr val="000000">
                    <a:alpha val="43137"/>
                  </a:srgbClr>
                </a:outerShdw>
              </a:effectLst>
              <a:cs typeface="Calibri" pitchFamily="34" charset="0"/>
            </a:endParaRPr>
          </a:p>
          <a:p>
            <a:pPr marL="317500" indent="0" algn="ctr">
              <a:spcBef>
                <a:spcPts val="2400"/>
              </a:spcBef>
              <a:buNone/>
            </a:pPr>
            <a:endParaRPr lang="en-US" sz="3200" b="1" dirty="0" smtClean="0">
              <a:solidFill>
                <a:schemeClr val="bg1"/>
              </a:solidFill>
              <a:effectLst>
                <a:outerShdw blurRad="38100" dist="38100" dir="2700000" algn="tl">
                  <a:srgbClr val="000000">
                    <a:alpha val="43137"/>
                  </a:srgbClr>
                </a:outerShdw>
              </a:effectLst>
              <a:cs typeface="Calibri" pitchFamily="34" charset="0"/>
            </a:endParaRPr>
          </a:p>
          <a:p>
            <a:pPr marL="317500" indent="0" algn="ctr">
              <a:spcBef>
                <a:spcPts val="2400"/>
              </a:spcBef>
              <a:buNone/>
            </a:pPr>
            <a:endParaRPr lang="en-US" sz="1800" b="1" dirty="0">
              <a:solidFill>
                <a:schemeClr val="bg1"/>
              </a:solidFill>
              <a:effectLst>
                <a:outerShdw blurRad="38100" dist="38100" dir="2700000" algn="tl">
                  <a:srgbClr val="000000">
                    <a:alpha val="43137"/>
                  </a:srgbClr>
                </a:outerShdw>
              </a:effectLst>
              <a:cs typeface="Calibri" pitchFamily="34" charset="0"/>
            </a:endParaRPr>
          </a:p>
          <a:p>
            <a:pPr marL="317500" indent="0" algn="ctr">
              <a:spcBef>
                <a:spcPts val="2400"/>
              </a:spcBef>
              <a:buNone/>
            </a:pPr>
            <a:r>
              <a:rPr lang="en-US" sz="8800" b="1" dirty="0" smtClean="0">
                <a:solidFill>
                  <a:srgbClr val="FFC000"/>
                </a:solidFill>
                <a:effectLst>
                  <a:outerShdw blurRad="38100" dist="38100" dir="2700000" algn="tl">
                    <a:srgbClr val="000000">
                      <a:alpha val="43137"/>
                    </a:srgbClr>
                  </a:outerShdw>
                </a:effectLst>
                <a:cs typeface="Calibri" pitchFamily="34" charset="0"/>
              </a:rPr>
              <a:t>Business</a:t>
            </a:r>
            <a:br>
              <a:rPr lang="en-US" sz="8800" b="1" dirty="0" smtClean="0">
                <a:solidFill>
                  <a:srgbClr val="FFC000"/>
                </a:solidFill>
                <a:effectLst>
                  <a:outerShdw blurRad="38100" dist="38100" dir="2700000" algn="tl">
                    <a:srgbClr val="000000">
                      <a:alpha val="43137"/>
                    </a:srgbClr>
                  </a:outerShdw>
                </a:effectLst>
                <a:cs typeface="Calibri" pitchFamily="34" charset="0"/>
              </a:rPr>
            </a:br>
            <a:r>
              <a:rPr lang="en-US" sz="8800" b="1" dirty="0" smtClean="0">
                <a:solidFill>
                  <a:srgbClr val="FFC000"/>
                </a:solidFill>
                <a:effectLst>
                  <a:outerShdw blurRad="38100" dist="38100" dir="2700000" algn="tl">
                    <a:srgbClr val="000000">
                      <a:alpha val="43137"/>
                    </a:srgbClr>
                  </a:outerShdw>
                </a:effectLst>
                <a:cs typeface="Calibri" pitchFamily="34" charset="0"/>
              </a:rPr>
              <a:t>Impact  </a:t>
            </a:r>
            <a:endParaRPr lang="en-US" sz="8800" b="1" dirty="0">
              <a:solidFill>
                <a:srgbClr val="FFC000"/>
              </a:solidFill>
              <a:effectLst>
                <a:outerShdw blurRad="38100" dist="38100" dir="2700000" algn="tl">
                  <a:srgbClr val="000000">
                    <a:alpha val="43137"/>
                  </a:srgbClr>
                </a:outerShdw>
              </a:effectLst>
              <a:cs typeface="Calibri" pitchFamily="34" charset="0"/>
            </a:endParaRPr>
          </a:p>
          <a:p>
            <a:pPr algn="ctr"/>
            <a:endParaRPr lang="en-US" dirty="0"/>
          </a:p>
        </p:txBody>
      </p:sp>
      <p:sp>
        <p:nvSpPr>
          <p:cNvPr id="4" name="Content Placeholder 3"/>
          <p:cNvSpPr>
            <a:spLocks noGrp="1"/>
          </p:cNvSpPr>
          <p:nvPr>
            <p:ph sz="half" idx="2"/>
          </p:nvPr>
        </p:nvSpPr>
        <p:spPr>
          <a:xfrm>
            <a:off x="8077200" y="2197100"/>
            <a:ext cx="15633700" cy="10147300"/>
          </a:xfrm>
        </p:spPr>
        <p:txBody>
          <a:bodyPr/>
          <a:lstStyle/>
          <a:p>
            <a:pPr marL="342900" indent="-342900">
              <a:spcBef>
                <a:spcPts val="2400"/>
              </a:spcBef>
              <a:buFont typeface="Arial" pitchFamily="34" charset="0"/>
              <a:buChar char="•"/>
            </a:pPr>
            <a:endParaRPr lang="en-US" sz="600" b="1" dirty="0">
              <a:solidFill>
                <a:schemeClr val="bg1"/>
              </a:solidFill>
              <a:effectLst>
                <a:outerShdw blurRad="38100" dist="38100" dir="2700000" algn="tl">
                  <a:srgbClr val="000000">
                    <a:alpha val="43137"/>
                  </a:srgbClr>
                </a:outerShdw>
              </a:effectLst>
              <a:cs typeface="Calibri" pitchFamily="34" charset="0"/>
            </a:endParaRPr>
          </a:p>
          <a:p>
            <a:pPr marL="342900" indent="-342900">
              <a:spcBef>
                <a:spcPts val="2400"/>
              </a:spcBef>
              <a:buFont typeface="Arial" pitchFamily="34" charset="0"/>
              <a:buChar char="•"/>
            </a:pPr>
            <a:endParaRPr lang="en-US" sz="2000" b="1" dirty="0" smtClean="0">
              <a:solidFill>
                <a:schemeClr val="bg1"/>
              </a:solidFill>
              <a:effectLst>
                <a:outerShdw blurRad="38100" dist="38100" dir="2700000" algn="tl">
                  <a:srgbClr val="000000">
                    <a:alpha val="43137"/>
                  </a:srgbClr>
                </a:outerShdw>
              </a:effectLst>
              <a:cs typeface="Calibri" pitchFamily="34" charset="0"/>
            </a:endParaRPr>
          </a:p>
          <a:p>
            <a:pPr marL="342900" indent="-342900">
              <a:spcBef>
                <a:spcPts val="2400"/>
              </a:spcBef>
              <a:buFont typeface="Arial" pitchFamily="34" charset="0"/>
              <a:buChar char="•"/>
            </a:pPr>
            <a:r>
              <a:rPr lang="en-US" sz="6000" b="1" dirty="0" smtClean="0">
                <a:solidFill>
                  <a:schemeClr val="bg1"/>
                </a:solidFill>
                <a:effectLst>
                  <a:outerShdw blurRad="38100" dist="38100" dir="2700000" algn="tl">
                    <a:srgbClr val="000000">
                      <a:alpha val="43137"/>
                    </a:srgbClr>
                  </a:outerShdw>
                </a:effectLst>
                <a:cs typeface="Calibri" pitchFamily="34" charset="0"/>
              </a:rPr>
              <a:t>Ongoing </a:t>
            </a:r>
            <a:r>
              <a:rPr lang="en-US" sz="6000" b="1" dirty="0">
                <a:solidFill>
                  <a:schemeClr val="bg1"/>
                </a:solidFill>
                <a:effectLst>
                  <a:outerShdw blurRad="38100" dist="38100" dir="2700000" algn="tl">
                    <a:srgbClr val="000000">
                      <a:alpha val="43137"/>
                    </a:srgbClr>
                  </a:outerShdw>
                </a:effectLst>
                <a:cs typeface="Calibri" pitchFamily="34" charset="0"/>
              </a:rPr>
              <a:t>intermittent performance </a:t>
            </a:r>
            <a:r>
              <a:rPr lang="en-US" sz="6000" b="1" dirty="0" smtClean="0">
                <a:solidFill>
                  <a:schemeClr val="bg1"/>
                </a:solidFill>
                <a:effectLst>
                  <a:outerShdw blurRad="38100" dist="38100" dir="2700000" algn="tl">
                    <a:srgbClr val="000000">
                      <a:alpha val="43137"/>
                    </a:srgbClr>
                  </a:outerShdw>
                </a:effectLst>
                <a:cs typeface="Calibri" pitchFamily="34" charset="0"/>
              </a:rPr>
              <a:t>issues </a:t>
            </a:r>
            <a:endParaRPr lang="en-US" sz="6000" b="1" dirty="0">
              <a:solidFill>
                <a:schemeClr val="bg1"/>
              </a:solidFill>
              <a:effectLst>
                <a:outerShdw blurRad="38100" dist="38100" dir="2700000" algn="tl">
                  <a:srgbClr val="000000">
                    <a:alpha val="43137"/>
                  </a:srgbClr>
                </a:outerShdw>
              </a:effectLst>
              <a:cs typeface="Calibri" pitchFamily="34" charset="0"/>
            </a:endParaRPr>
          </a:p>
          <a:p>
            <a:pPr marL="342900" indent="-342900">
              <a:spcBef>
                <a:spcPts val="2400"/>
              </a:spcBef>
              <a:buFont typeface="Arial" pitchFamily="34" charset="0"/>
              <a:buChar char="•"/>
            </a:pPr>
            <a:r>
              <a:rPr lang="en-US" sz="6000" b="1" dirty="0">
                <a:solidFill>
                  <a:schemeClr val="bg1"/>
                </a:solidFill>
                <a:effectLst>
                  <a:outerShdw blurRad="38100" dist="38100" dir="2700000" algn="tl">
                    <a:srgbClr val="000000">
                      <a:alpha val="43137"/>
                    </a:srgbClr>
                  </a:outerShdw>
                </a:effectLst>
                <a:cs typeface="Calibri" pitchFamily="34" charset="0"/>
              </a:rPr>
              <a:t>Expecting huge onslaught of </a:t>
            </a:r>
            <a:r>
              <a:rPr lang="en-US" sz="6000" b="1" dirty="0" smtClean="0">
                <a:solidFill>
                  <a:schemeClr val="bg1"/>
                </a:solidFill>
                <a:effectLst>
                  <a:outerShdw blurRad="38100" dist="38100" dir="2700000" algn="tl">
                    <a:srgbClr val="000000">
                      <a:alpha val="43137"/>
                    </a:srgbClr>
                  </a:outerShdw>
                </a:effectLst>
                <a:cs typeface="Calibri" pitchFamily="34" charset="0"/>
              </a:rPr>
              <a:t>traffic</a:t>
            </a:r>
          </a:p>
          <a:p>
            <a:pPr marL="342900" indent="-342900">
              <a:spcBef>
                <a:spcPts val="2400"/>
              </a:spcBef>
              <a:buFont typeface="Arial" pitchFamily="34" charset="0"/>
              <a:buChar char="•"/>
            </a:pPr>
            <a:endParaRPr lang="en-US" sz="6000" b="1" dirty="0">
              <a:solidFill>
                <a:schemeClr val="bg1"/>
              </a:solidFill>
              <a:effectLst>
                <a:outerShdw blurRad="38100" dist="38100" dir="2700000" algn="tl">
                  <a:srgbClr val="000000">
                    <a:alpha val="43137"/>
                  </a:srgbClr>
                </a:outerShdw>
              </a:effectLst>
              <a:cs typeface="Calibri" pitchFamily="34" charset="0"/>
            </a:endParaRPr>
          </a:p>
          <a:p>
            <a:pPr marL="342900" indent="-342900">
              <a:spcBef>
                <a:spcPts val="2400"/>
              </a:spcBef>
              <a:buFont typeface="Arial" pitchFamily="34" charset="0"/>
              <a:buChar char="•"/>
            </a:pPr>
            <a:endParaRPr lang="en-US" sz="4000" b="1" dirty="0" smtClean="0">
              <a:solidFill>
                <a:schemeClr val="bg1"/>
              </a:solidFill>
              <a:effectLst>
                <a:outerShdw blurRad="38100" dist="38100" dir="2700000" algn="tl">
                  <a:srgbClr val="000000">
                    <a:alpha val="43137"/>
                  </a:srgbClr>
                </a:outerShdw>
              </a:effectLst>
              <a:cs typeface="Calibri" pitchFamily="34" charset="0"/>
            </a:endParaRPr>
          </a:p>
          <a:p>
            <a:pPr marL="342900" indent="-342900">
              <a:spcBef>
                <a:spcPts val="2400"/>
              </a:spcBef>
              <a:buFont typeface="Arial" pitchFamily="34" charset="0"/>
              <a:buChar char="•"/>
            </a:pPr>
            <a:r>
              <a:rPr lang="en-US" sz="6000" b="1" dirty="0" smtClean="0">
                <a:solidFill>
                  <a:schemeClr val="bg1"/>
                </a:solidFill>
                <a:effectLst>
                  <a:outerShdw blurRad="38100" dist="38100" dir="2700000" algn="tl">
                    <a:srgbClr val="000000">
                      <a:alpha val="43137"/>
                    </a:srgbClr>
                  </a:outerShdw>
                </a:effectLst>
                <a:cs typeface="Calibri" pitchFamily="34" charset="0"/>
              </a:rPr>
              <a:t>Millions </a:t>
            </a:r>
            <a:r>
              <a:rPr lang="en-US" sz="6000" b="1" dirty="0">
                <a:solidFill>
                  <a:schemeClr val="bg1"/>
                </a:solidFill>
                <a:effectLst>
                  <a:outerShdw blurRad="38100" dist="38100" dir="2700000" algn="tl">
                    <a:srgbClr val="000000">
                      <a:alpha val="43137"/>
                    </a:srgbClr>
                  </a:outerShdw>
                </a:effectLst>
                <a:cs typeface="Calibri" pitchFamily="34" charset="0"/>
              </a:rPr>
              <a:t>$ marketing spend </a:t>
            </a:r>
          </a:p>
          <a:p>
            <a:pPr marL="342900" indent="-342900">
              <a:spcBef>
                <a:spcPts val="2400"/>
              </a:spcBef>
              <a:buFont typeface="Arial" pitchFamily="34" charset="0"/>
              <a:buChar char="•"/>
            </a:pPr>
            <a:r>
              <a:rPr lang="en-US" sz="6000" b="1" dirty="0" smtClean="0">
                <a:solidFill>
                  <a:schemeClr val="bg1"/>
                </a:solidFill>
                <a:effectLst>
                  <a:outerShdw blurRad="38100" dist="38100" dir="2700000" algn="tl">
                    <a:srgbClr val="000000">
                      <a:alpha val="43137"/>
                    </a:srgbClr>
                  </a:outerShdw>
                </a:effectLst>
                <a:cs typeface="Calibri" pitchFamily="34" charset="0"/>
              </a:rPr>
              <a:t>111 </a:t>
            </a:r>
            <a:r>
              <a:rPr lang="en-US" sz="6000" b="1" dirty="0">
                <a:solidFill>
                  <a:schemeClr val="bg1"/>
                </a:solidFill>
                <a:effectLst>
                  <a:outerShdw blurRad="38100" dist="38100" dir="2700000" algn="tl">
                    <a:srgbClr val="000000">
                      <a:alpha val="43137"/>
                    </a:srgbClr>
                  </a:outerShdw>
                </a:effectLst>
                <a:cs typeface="Calibri" pitchFamily="34" charset="0"/>
              </a:rPr>
              <a:t>Million Viewers</a:t>
            </a:r>
          </a:p>
          <a:p>
            <a:pPr marL="342900" indent="-342900">
              <a:spcBef>
                <a:spcPts val="2400"/>
              </a:spcBef>
              <a:buFont typeface="Arial" pitchFamily="34" charset="0"/>
              <a:buChar char="•"/>
            </a:pPr>
            <a:r>
              <a:rPr lang="en-US" sz="6000" b="1" dirty="0">
                <a:solidFill>
                  <a:schemeClr val="bg1"/>
                </a:solidFill>
                <a:effectLst>
                  <a:outerShdw blurRad="38100" dist="38100" dir="2700000" algn="tl">
                    <a:srgbClr val="000000">
                      <a:alpha val="43137"/>
                    </a:srgbClr>
                  </a:outerShdw>
                </a:effectLst>
                <a:cs typeface="Calibri" pitchFamily="34" charset="0"/>
              </a:rPr>
              <a:t>Need </a:t>
            </a:r>
            <a:r>
              <a:rPr lang="en-US" sz="6000" b="1" dirty="0" smtClean="0">
                <a:solidFill>
                  <a:schemeClr val="bg1"/>
                </a:solidFill>
                <a:effectLst>
                  <a:outerShdw blurRad="38100" dist="38100" dir="2700000" algn="tl">
                    <a:srgbClr val="000000">
                      <a:alpha val="43137"/>
                    </a:srgbClr>
                  </a:outerShdw>
                </a:effectLst>
                <a:cs typeface="Calibri" pitchFamily="34" charset="0"/>
              </a:rPr>
              <a:t>we </a:t>
            </a:r>
            <a:r>
              <a:rPr lang="en-US" sz="6000" b="1" dirty="0">
                <a:solidFill>
                  <a:schemeClr val="bg1"/>
                </a:solidFill>
                <a:effectLst>
                  <a:outerShdw blurRad="38100" dist="38100" dir="2700000" algn="tl">
                    <a:srgbClr val="000000">
                      <a:alpha val="43137"/>
                    </a:srgbClr>
                  </a:outerShdw>
                </a:effectLst>
                <a:cs typeface="Calibri" pitchFamily="34" charset="0"/>
              </a:rPr>
              <a:t>say more?</a:t>
            </a:r>
          </a:p>
          <a:p>
            <a:pPr marL="342900" indent="-342900">
              <a:spcBef>
                <a:spcPts val="2400"/>
              </a:spcBef>
              <a:buFont typeface="Arial" pitchFamily="34" charset="0"/>
              <a:buChar char="•"/>
            </a:pPr>
            <a:endParaRPr lang="en-US" sz="60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100766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fade">
                                      <p:cBhvr>
                                        <p:cTn id="23" dur="500"/>
                                        <p:tgtEl>
                                          <p:spTgt spid="4">
                                            <p:txEl>
                                              <p:pRg st="6" end="6"/>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Pre-Super </a:t>
            </a:r>
            <a:r>
              <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rPr>
              <a:t>Bowl </a:t>
            </a: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Performance Issues</a:t>
            </a:r>
            <a:endPar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28800" y="1766818"/>
            <a:ext cx="20421599" cy="1054356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0" name="Flowchart: Alternate Process 9"/>
          <p:cNvSpPr/>
          <p:nvPr/>
        </p:nvSpPr>
        <p:spPr bwMode="auto">
          <a:xfrm>
            <a:off x="15413853" y="7315200"/>
            <a:ext cx="2340747" cy="2514600"/>
          </a:xfrm>
          <a:prstGeom prst="flowChartAlternateProcess">
            <a:avLst/>
          </a:prstGeom>
          <a:noFill/>
          <a:ln w="165100" cap="rnd" cmpd="sng" algn="ctr">
            <a:solidFill>
              <a:srgbClr val="FF0000"/>
            </a:solidFill>
            <a:prstDash val="solid"/>
            <a:round/>
            <a:headEnd type="none" w="med" len="med"/>
            <a:tailEnd type="none" w="med" len="med"/>
          </a:ln>
          <a:effectLst>
            <a:glow rad="977900">
              <a:srgbClr val="FF0000">
                <a:alpha val="4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charset="0"/>
              <a:ea typeface="ＭＳ Ｐゴシック" pitchFamily="-128" charset="-128"/>
            </a:endParaRPr>
          </a:p>
        </p:txBody>
      </p:sp>
      <p:sp>
        <p:nvSpPr>
          <p:cNvPr id="13" name="Down Arrow 12"/>
          <p:cNvSpPr/>
          <p:nvPr/>
        </p:nvSpPr>
        <p:spPr bwMode="auto">
          <a:xfrm>
            <a:off x="16354425" y="7315200"/>
            <a:ext cx="485775" cy="465374"/>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15" name="TextBox 14"/>
          <p:cNvSpPr txBox="1"/>
          <p:nvPr/>
        </p:nvSpPr>
        <p:spPr>
          <a:xfrm>
            <a:off x="18444504" y="7499866"/>
            <a:ext cx="5025096" cy="2145268"/>
          </a:xfrm>
          <a:prstGeom prst="flowChartAlternateProcess">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4000" b="1" dirty="0" smtClean="0">
                <a:solidFill>
                  <a:schemeClr val="bg1"/>
                </a:solidFill>
                <a:effectLst>
                  <a:outerShdw blurRad="38100" dist="38100" dir="2700000" algn="tl">
                    <a:srgbClr val="000000">
                      <a:alpha val="43137"/>
                    </a:srgbClr>
                  </a:outerShdw>
                </a:effectLst>
              </a:rPr>
              <a:t>During periods of daily peak</a:t>
            </a:r>
          </a:p>
          <a:p>
            <a:pPr algn="ctr"/>
            <a:r>
              <a:rPr lang="en-US" sz="4000" b="1" dirty="0" smtClean="0">
                <a:solidFill>
                  <a:schemeClr val="bg1"/>
                </a:solidFill>
                <a:effectLst>
                  <a:outerShdw blurRad="38100" dist="38100" dir="2700000" algn="tl">
                    <a:srgbClr val="000000">
                      <a:alpha val="43137"/>
                    </a:srgbClr>
                  </a:outerShdw>
                </a:effectLst>
              </a:rPr>
              <a:t>traffic…</a:t>
            </a:r>
            <a:endParaRPr lang="en-US" sz="4000" b="1" dirty="0">
              <a:solidFill>
                <a:schemeClr val="bg1"/>
              </a:solidFill>
              <a:effectLst>
                <a:outerShdw blurRad="38100" dist="38100" dir="2700000" algn="tl">
                  <a:srgbClr val="000000">
                    <a:alpha val="43137"/>
                  </a:srgbClr>
                </a:outerShdw>
              </a:effectLst>
            </a:endParaRPr>
          </a:p>
        </p:txBody>
      </p:sp>
      <p:sp>
        <p:nvSpPr>
          <p:cNvPr id="17" name="Flowchart: Alternate Process 16"/>
          <p:cNvSpPr/>
          <p:nvPr/>
        </p:nvSpPr>
        <p:spPr bwMode="auto">
          <a:xfrm>
            <a:off x="15426938" y="7315200"/>
            <a:ext cx="2340747" cy="2514600"/>
          </a:xfrm>
          <a:prstGeom prst="flowChartAlternateProcess">
            <a:avLst/>
          </a:prstGeom>
          <a:noFill/>
          <a:ln w="165100" cap="rnd"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22" name="Flowchart: Alternate Process 21"/>
          <p:cNvSpPr/>
          <p:nvPr/>
        </p:nvSpPr>
        <p:spPr bwMode="auto">
          <a:xfrm>
            <a:off x="15316200" y="1827365"/>
            <a:ext cx="2340747" cy="2514600"/>
          </a:xfrm>
          <a:prstGeom prst="flowChartAlternateProcess">
            <a:avLst/>
          </a:prstGeom>
          <a:noFill/>
          <a:ln w="165100" cap="rnd" cmpd="sng" algn="ctr">
            <a:solidFill>
              <a:srgbClr val="FF0000"/>
            </a:solidFill>
            <a:prstDash val="solid"/>
            <a:round/>
            <a:headEnd type="none" w="med" len="med"/>
            <a:tailEnd type="none" w="med" len="med"/>
          </a:ln>
          <a:effectLst>
            <a:glow rad="977900">
              <a:srgbClr val="FF0000">
                <a:alpha val="4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charset="0"/>
              <a:ea typeface="ＭＳ Ｐゴシック" pitchFamily="-128" charset="-128"/>
            </a:endParaRPr>
          </a:p>
        </p:txBody>
      </p:sp>
      <p:sp>
        <p:nvSpPr>
          <p:cNvPr id="23" name="Down Arrow 22"/>
          <p:cNvSpPr/>
          <p:nvPr/>
        </p:nvSpPr>
        <p:spPr bwMode="auto">
          <a:xfrm>
            <a:off x="16256772" y="1827365"/>
            <a:ext cx="485775" cy="465374"/>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24" name="TextBox 23"/>
          <p:cNvSpPr txBox="1"/>
          <p:nvPr/>
        </p:nvSpPr>
        <p:spPr>
          <a:xfrm>
            <a:off x="18440400" y="1671512"/>
            <a:ext cx="5025096" cy="2826306"/>
          </a:xfrm>
          <a:prstGeom prst="flowChartAlternateProcess">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4000" b="1" dirty="0" smtClean="0">
                <a:solidFill>
                  <a:schemeClr val="bg1"/>
                </a:solidFill>
                <a:effectLst>
                  <a:outerShdw blurRad="38100" dist="38100" dir="2700000" algn="tl">
                    <a:srgbClr val="000000">
                      <a:alpha val="43137"/>
                    </a:srgbClr>
                  </a:outerShdw>
                </a:effectLst>
              </a:rPr>
              <a:t>We were experiencing nightly response time spikes</a:t>
            </a:r>
            <a:endParaRPr lang="en-US" sz="4000" b="1" dirty="0">
              <a:solidFill>
                <a:schemeClr val="bg1"/>
              </a:solidFill>
              <a:effectLst>
                <a:outerShdw blurRad="38100" dist="38100" dir="2700000" algn="tl">
                  <a:srgbClr val="000000">
                    <a:alpha val="43137"/>
                  </a:srgbClr>
                </a:outerShdw>
              </a:effectLst>
            </a:endParaRPr>
          </a:p>
        </p:txBody>
      </p:sp>
      <p:sp>
        <p:nvSpPr>
          <p:cNvPr id="25" name="Flowchart: Alternate Process 24"/>
          <p:cNvSpPr/>
          <p:nvPr/>
        </p:nvSpPr>
        <p:spPr bwMode="auto">
          <a:xfrm>
            <a:off x="15316200" y="1827365"/>
            <a:ext cx="2340747" cy="2514600"/>
          </a:xfrm>
          <a:prstGeom prst="flowChartAlternateProcess">
            <a:avLst/>
          </a:prstGeom>
          <a:noFill/>
          <a:ln w="165100" cap="rnd"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26" name="Flowchart: Alternate Process 25"/>
          <p:cNvSpPr/>
          <p:nvPr/>
        </p:nvSpPr>
        <p:spPr bwMode="auto">
          <a:xfrm>
            <a:off x="1828800" y="5024643"/>
            <a:ext cx="2645547" cy="3814556"/>
          </a:xfrm>
          <a:prstGeom prst="flowChartAlternateProcess">
            <a:avLst/>
          </a:prstGeom>
          <a:noFill/>
          <a:ln w="165100" cap="rnd" cmpd="sng" algn="ctr">
            <a:solidFill>
              <a:srgbClr val="FF0000"/>
            </a:solidFill>
            <a:prstDash val="solid"/>
            <a:round/>
            <a:headEnd type="none" w="med" len="med"/>
            <a:tailEnd type="none" w="med" len="med"/>
          </a:ln>
          <a:effectLst>
            <a:glow rad="977900">
              <a:srgbClr val="FF0000">
                <a:alpha val="4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charset="0"/>
              <a:ea typeface="ＭＳ Ｐゴシック" pitchFamily="-128" charset="-128"/>
            </a:endParaRPr>
          </a:p>
        </p:txBody>
      </p:sp>
      <p:sp>
        <p:nvSpPr>
          <p:cNvPr id="27" name="Down Arrow 26"/>
          <p:cNvSpPr/>
          <p:nvPr/>
        </p:nvSpPr>
        <p:spPr bwMode="auto">
          <a:xfrm>
            <a:off x="3074172" y="5024643"/>
            <a:ext cx="485775" cy="465374"/>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28" name="TextBox 27"/>
          <p:cNvSpPr txBox="1"/>
          <p:nvPr/>
        </p:nvSpPr>
        <p:spPr>
          <a:xfrm>
            <a:off x="5052806" y="5859286"/>
            <a:ext cx="5025096" cy="2145268"/>
          </a:xfrm>
          <a:prstGeom prst="flowChartAlternateProcess">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4000" b="1" dirty="0" smtClean="0">
                <a:solidFill>
                  <a:schemeClr val="bg1"/>
                </a:solidFill>
                <a:effectLst>
                  <a:outerShdw blurRad="38100" dist="38100" dir="2700000" algn="tl">
                    <a:srgbClr val="000000">
                      <a:alpha val="43137"/>
                    </a:srgbClr>
                  </a:outerShdw>
                </a:effectLst>
              </a:rPr>
              <a:t>And discovered web container thread saturation</a:t>
            </a:r>
            <a:endParaRPr lang="en-US" sz="4000" b="1" dirty="0">
              <a:solidFill>
                <a:schemeClr val="bg1"/>
              </a:solidFill>
              <a:effectLst>
                <a:outerShdw blurRad="38100" dist="38100" dir="2700000" algn="tl">
                  <a:srgbClr val="000000">
                    <a:alpha val="43137"/>
                  </a:srgbClr>
                </a:outerShdw>
              </a:effectLst>
            </a:endParaRPr>
          </a:p>
        </p:txBody>
      </p:sp>
      <p:sp>
        <p:nvSpPr>
          <p:cNvPr id="29" name="Flowchart: Alternate Process 28"/>
          <p:cNvSpPr/>
          <p:nvPr/>
        </p:nvSpPr>
        <p:spPr bwMode="auto">
          <a:xfrm>
            <a:off x="1828800" y="5024641"/>
            <a:ext cx="2645547" cy="3814557"/>
          </a:xfrm>
          <a:prstGeom prst="flowChartAlternateProcess">
            <a:avLst/>
          </a:prstGeom>
          <a:noFill/>
          <a:ln w="165100" cap="rnd"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369234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10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 presetClass="entr" presetSubtype="0" fill="hold" grpId="1"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par>
                          <p:cTn id="17" fill="hold">
                            <p:stCondLst>
                              <p:cond delay="11500"/>
                            </p:stCondLst>
                            <p:childTnLst>
                              <p:par>
                                <p:cTn id="18" presetID="10" presetClass="exit" presetSubtype="0" fill="hold" grpId="1" nodeType="after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par>
                          <p:cTn id="21" fill="hold">
                            <p:stCondLst>
                              <p:cond delay="12000"/>
                            </p:stCondLst>
                            <p:childTnLst>
                              <p:par>
                                <p:cTn id="22" presetID="10" presetClass="entr" presetSubtype="0" fill="hold" grpId="0" nodeType="afterEffect">
                                  <p:stCondLst>
                                    <p:cond delay="100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13500"/>
                            </p:stCondLst>
                            <p:childTnLst>
                              <p:par>
                                <p:cTn id="26" presetID="10"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 presetClass="entr" presetSubtype="0" fill="hold" grpId="1" nodeType="with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childTnLst>
                          </p:cTn>
                        </p:par>
                        <p:par>
                          <p:cTn id="34" fill="hold">
                            <p:stCondLst>
                              <p:cond delay="14000"/>
                            </p:stCondLst>
                            <p:childTnLst>
                              <p:par>
                                <p:cTn id="35" presetID="10" presetClass="exit" presetSubtype="0" fill="hold" grpId="1" nodeType="after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par>
                          <p:cTn id="38" fill="hold">
                            <p:stCondLst>
                              <p:cond delay="14500"/>
                            </p:stCondLst>
                            <p:childTnLst>
                              <p:par>
                                <p:cTn id="39" presetID="10" presetClass="entr" presetSubtype="0"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 presetClass="entr" presetSubtype="0" fill="hold" grpId="1" nodeType="with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par>
                          <p:cTn id="50" fill="hold">
                            <p:stCondLst>
                              <p:cond delay="15000"/>
                            </p:stCondLst>
                            <p:childTnLst>
                              <p:par>
                                <p:cTn id="51" presetID="10" presetClass="exit" presetSubtype="0" fill="hold" grpId="1" nodeType="afterEffect">
                                  <p:stCondLst>
                                    <p:cond delay="0"/>
                                  </p:stCondLst>
                                  <p:childTnLst>
                                    <p:animEffect transition="out" filter="fade">
                                      <p:cBhvr>
                                        <p:cTn id="52" dur="500"/>
                                        <p:tgtEl>
                                          <p:spTgt spid="26"/>
                                        </p:tgtEl>
                                      </p:cBhvr>
                                    </p:animEffect>
                                    <p:set>
                                      <p:cBhvr>
                                        <p:cTn id="5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animBg="1"/>
      <p:bldP spid="15" grpId="0" animBg="1"/>
      <p:bldP spid="17" grpId="1" animBg="1"/>
      <p:bldP spid="22" grpId="0" animBg="1"/>
      <p:bldP spid="22" grpId="1" animBg="1"/>
      <p:bldP spid="23" grpId="0" animBg="1"/>
      <p:bldP spid="24" grpId="0" animBg="1"/>
      <p:bldP spid="25" grpId="1" animBg="1"/>
      <p:bldP spid="26" grpId="0" animBg="1"/>
      <p:bldP spid="26" grpId="1" animBg="1"/>
      <p:bldP spid="27" grpId="0" animBg="1"/>
      <p:bldP spid="28" grpId="0" animBg="1"/>
      <p:bldP spid="29" grpId="1"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 name="Picture Placeholder 6"/>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58144" y="2088628"/>
            <a:ext cx="10524256" cy="4997972"/>
          </a:xfrm>
          <a:prstGeom prst="roundRect">
            <a:avLst>
              <a:gd name="adj" fmla="val 8594"/>
            </a:avLst>
          </a:prstGeom>
          <a:solidFill>
            <a:srgbClr val="FFFFFF">
              <a:shade val="85000"/>
            </a:srgbClr>
          </a:solidFill>
          <a:ln>
            <a:noFill/>
          </a:ln>
          <a:effectLst>
            <a:reflection blurRad="114300" stA="38000" endPos="21000" dist="5000" dir="5400000" sy="-100000" algn="bl" rotWithShape="0"/>
          </a:effectLst>
        </p:spPr>
      </p:pic>
      <p:sp>
        <p:nvSpPr>
          <p:cNvPr id="2" name="Title 1"/>
          <p:cNvSpPr>
            <a:spLocks noGrp="1"/>
          </p:cNvSpPr>
          <p:nvPr>
            <p:ph type="title"/>
          </p:nvPr>
        </p:nvSpPr>
        <p:spPr/>
        <p:txBody>
          <a:bodyPr/>
          <a:lstStyle/>
          <a:p>
            <a:pPr algn="ct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Pre-Super </a:t>
            </a:r>
            <a:r>
              <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rPr>
              <a:t>Bowl </a:t>
            </a: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Performance Issues</a:t>
            </a:r>
            <a:endPar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
        <p:nvSpPr>
          <p:cNvPr id="27" name="Down Arrow 26"/>
          <p:cNvSpPr/>
          <p:nvPr/>
        </p:nvSpPr>
        <p:spPr bwMode="auto">
          <a:xfrm>
            <a:off x="7515616" y="2145145"/>
            <a:ext cx="485775" cy="608963"/>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29" name="Flowchart: Alternate Process 28"/>
          <p:cNvSpPr/>
          <p:nvPr/>
        </p:nvSpPr>
        <p:spPr bwMode="auto">
          <a:xfrm>
            <a:off x="6066728" y="2183662"/>
            <a:ext cx="5515672" cy="4902937"/>
          </a:xfrm>
          <a:prstGeom prst="flowChartAlternateProcess">
            <a:avLst/>
          </a:prstGeom>
          <a:noFill/>
          <a:ln w="165100" cap="rnd" cmpd="sng" algn="ctr">
            <a:solidFill>
              <a:srgbClr val="FF0000"/>
            </a:solidFill>
            <a:prstDash val="solid"/>
            <a:round/>
            <a:headEnd type="none" w="med" len="med"/>
            <a:tailEnd type="none" w="med" len="med"/>
          </a:ln>
          <a:effectLst>
            <a:glow rad="977900">
              <a:srgbClr val="FF0000">
                <a:alpha val="4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pic>
        <p:nvPicPr>
          <p:cNvPr id="16" name="Picture 3"/>
          <p:cNvPicPr>
            <a:picLocks noChangeAspect="1" noChangeArrowheads="1"/>
          </p:cNvPicPr>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3957" b="725"/>
          <a:stretch/>
        </p:blipFill>
        <p:spPr bwMode="auto">
          <a:xfrm>
            <a:off x="12496800" y="2088626"/>
            <a:ext cx="10657210" cy="4997973"/>
          </a:xfrm>
          <a:prstGeom prst="roundRect">
            <a:avLst>
              <a:gd name="adj" fmla="val 8594"/>
            </a:avLst>
          </a:prstGeom>
          <a:solidFill>
            <a:srgbClr val="FFFFFF">
              <a:shade val="85000"/>
            </a:srgbClr>
          </a:solidFill>
          <a:ln>
            <a:noFill/>
          </a:ln>
          <a:effectLst>
            <a:reflection blurRad="114300" stA="38000" endPos="21000" dist="5000" dir="5400000" sy="-100000" algn="bl" rotWithShape="0"/>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9" name="Picture 2"/>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496800" y="7742032"/>
            <a:ext cx="10762128" cy="5130136"/>
          </a:xfrm>
          <a:prstGeom prst="roundRect">
            <a:avLst>
              <a:gd name="adj" fmla="val 8594"/>
            </a:avLst>
          </a:prstGeom>
          <a:solidFill>
            <a:srgbClr val="FFFFFF">
              <a:shade val="85000"/>
            </a:srgbClr>
          </a:solidFill>
          <a:ln>
            <a:noFill/>
          </a:ln>
          <a:effectLst>
            <a:reflection blurRad="114300" stA="38000" endPos="21000" dist="5000" dir="5400000" sy="-100000" algn="bl" rotWithShape="0"/>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20" name="Picture 4"/>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58144" y="7748960"/>
            <a:ext cx="10524256" cy="5123208"/>
          </a:xfrm>
          <a:prstGeom prst="roundRect">
            <a:avLst>
              <a:gd name="adj" fmla="val 8594"/>
            </a:avLst>
          </a:prstGeom>
          <a:solidFill>
            <a:srgbClr val="FFFFFF">
              <a:shade val="85000"/>
            </a:srgbClr>
          </a:solidFill>
          <a:ln>
            <a:noFill/>
          </a:ln>
          <a:effectLst>
            <a:reflection blurRad="114300" stA="38000" endPos="21000" dist="5000" dir="5400000" sy="-100000" algn="bl" rotWithShape="0"/>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1" name="TextBox 20"/>
          <p:cNvSpPr txBox="1"/>
          <p:nvPr/>
        </p:nvSpPr>
        <p:spPr>
          <a:xfrm>
            <a:off x="1340716" y="2449626"/>
            <a:ext cx="3951531" cy="2862322"/>
          </a:xfrm>
          <a:prstGeom prst="rect">
            <a:avLst/>
          </a:prstGeom>
          <a:noFill/>
        </p:spPr>
        <p:txBody>
          <a:bodyPr wrap="none" rtlCol="0">
            <a:spAutoFit/>
          </a:bodyPr>
          <a:lstStyle/>
          <a:p>
            <a:r>
              <a:rPr lang="en-US" sz="60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Daily </a:t>
            </a:r>
          </a:p>
          <a:p>
            <a:r>
              <a:rPr lang="en-US" sz="60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Response</a:t>
            </a:r>
          </a:p>
          <a:p>
            <a:r>
              <a:rPr lang="en-US" sz="60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Time Spikes</a:t>
            </a:r>
            <a:endParaRPr lang="en-US" sz="60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
        <p:nvSpPr>
          <p:cNvPr id="30" name="TextBox 29"/>
          <p:cNvSpPr txBox="1"/>
          <p:nvPr/>
        </p:nvSpPr>
        <p:spPr>
          <a:xfrm>
            <a:off x="13061152" y="2449626"/>
            <a:ext cx="3513398" cy="2862322"/>
          </a:xfrm>
          <a:prstGeom prst="rect">
            <a:avLst/>
          </a:prstGeom>
          <a:noFill/>
        </p:spPr>
        <p:txBody>
          <a:bodyPr wrap="none" rtlCol="0">
            <a:spAutoFit/>
          </a:bodyPr>
          <a:lstStyle/>
          <a:p>
            <a:r>
              <a:rPr lang="en-US" sz="60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Web</a:t>
            </a:r>
          </a:p>
          <a:p>
            <a:r>
              <a:rPr lang="en-US" sz="60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Container</a:t>
            </a:r>
          </a:p>
          <a:p>
            <a:r>
              <a:rPr lang="en-US" sz="60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Saturation</a:t>
            </a:r>
            <a:endParaRPr lang="en-US" sz="60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
        <p:nvSpPr>
          <p:cNvPr id="31" name="TextBox 30"/>
          <p:cNvSpPr txBox="1"/>
          <p:nvPr/>
        </p:nvSpPr>
        <p:spPr>
          <a:xfrm>
            <a:off x="1509157" y="7901360"/>
            <a:ext cx="3376245" cy="2862322"/>
          </a:xfrm>
          <a:prstGeom prst="rect">
            <a:avLst/>
          </a:prstGeom>
          <a:noFill/>
        </p:spPr>
        <p:txBody>
          <a:bodyPr wrap="none" rtlCol="0">
            <a:spAutoFit/>
          </a:bodyPr>
          <a:lstStyle/>
          <a:p>
            <a:r>
              <a:rPr lang="en-US" sz="60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Expensive</a:t>
            </a:r>
          </a:p>
          <a:p>
            <a:r>
              <a:rPr lang="en-US" sz="60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Garbage</a:t>
            </a:r>
          </a:p>
          <a:p>
            <a:r>
              <a:rPr lang="en-US" sz="60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Collection</a:t>
            </a:r>
            <a:endParaRPr lang="en-US" sz="60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
        <p:nvSpPr>
          <p:cNvPr id="32" name="TextBox 31"/>
          <p:cNvSpPr txBox="1"/>
          <p:nvPr/>
        </p:nvSpPr>
        <p:spPr>
          <a:xfrm>
            <a:off x="13061152" y="7901360"/>
            <a:ext cx="3513398" cy="1938992"/>
          </a:xfrm>
          <a:prstGeom prst="rect">
            <a:avLst/>
          </a:prstGeom>
          <a:noFill/>
        </p:spPr>
        <p:txBody>
          <a:bodyPr wrap="none" rtlCol="0">
            <a:spAutoFit/>
          </a:bodyPr>
          <a:lstStyle/>
          <a:p>
            <a:r>
              <a:rPr lang="en-US" sz="6000" b="1" dirty="0" smtClean="0">
                <a:effectLst>
                  <a:outerShdw blurRad="38100" dist="38100" dir="2700000" algn="tl">
                    <a:srgbClr val="000000">
                      <a:alpha val="43137"/>
                    </a:srgbClr>
                  </a:outerShdw>
                </a:effectLst>
                <a:latin typeface="Calibri" pitchFamily="34" charset="0"/>
                <a:cs typeface="Calibri" pitchFamily="34" charset="0"/>
              </a:rPr>
              <a:t>JDBC Pool</a:t>
            </a:r>
          </a:p>
          <a:p>
            <a:r>
              <a:rPr lang="en-US" sz="6000" b="1" dirty="0" smtClean="0">
                <a:effectLst>
                  <a:outerShdw blurRad="38100" dist="38100" dir="2700000" algn="tl">
                    <a:srgbClr val="000000">
                      <a:alpha val="43137"/>
                    </a:srgbClr>
                  </a:outerShdw>
                </a:effectLst>
                <a:latin typeface="Calibri" pitchFamily="34" charset="0"/>
                <a:cs typeface="Calibri" pitchFamily="34" charset="0"/>
              </a:rPr>
              <a:t>Saturation</a:t>
            </a:r>
            <a:endParaRPr lang="en-US" sz="6000" b="1" dirty="0">
              <a:effectLst>
                <a:outerShdw blurRad="38100" dist="38100" dir="2700000" algn="tl">
                  <a:srgbClr val="000000">
                    <a:alpha val="43137"/>
                  </a:srgbClr>
                </a:outerShdw>
              </a:effectLst>
              <a:latin typeface="Calibri" pitchFamily="34" charset="0"/>
              <a:cs typeface="Calibri" pitchFamily="34" charset="0"/>
            </a:endParaRPr>
          </a:p>
        </p:txBody>
      </p:sp>
      <p:sp>
        <p:nvSpPr>
          <p:cNvPr id="33" name="Down Arrow 32"/>
          <p:cNvSpPr/>
          <p:nvPr/>
        </p:nvSpPr>
        <p:spPr bwMode="auto">
          <a:xfrm>
            <a:off x="18838770" y="2183663"/>
            <a:ext cx="485775" cy="608963"/>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34" name="Flowchart: Alternate Process 33"/>
          <p:cNvSpPr/>
          <p:nvPr/>
        </p:nvSpPr>
        <p:spPr bwMode="auto">
          <a:xfrm>
            <a:off x="17087566" y="2209799"/>
            <a:ext cx="5467632" cy="4876800"/>
          </a:xfrm>
          <a:prstGeom prst="flowChartAlternateProcess">
            <a:avLst/>
          </a:prstGeom>
          <a:noFill/>
          <a:ln w="165100" cap="rnd" cmpd="sng" algn="ctr">
            <a:solidFill>
              <a:srgbClr val="FF0000"/>
            </a:solidFill>
            <a:prstDash val="solid"/>
            <a:round/>
            <a:headEnd type="none" w="med" len="med"/>
            <a:tailEnd type="none" w="med" len="med"/>
          </a:ln>
          <a:effectLst>
            <a:glow rad="977900">
              <a:srgbClr val="FF0000">
                <a:alpha val="4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35" name="Down Arrow 34"/>
          <p:cNvSpPr/>
          <p:nvPr/>
        </p:nvSpPr>
        <p:spPr bwMode="auto">
          <a:xfrm>
            <a:off x="8557657" y="7901360"/>
            <a:ext cx="485775" cy="608963"/>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36" name="Flowchart: Alternate Process 35"/>
          <p:cNvSpPr/>
          <p:nvPr/>
        </p:nvSpPr>
        <p:spPr bwMode="auto">
          <a:xfrm>
            <a:off x="6066728" y="7821696"/>
            <a:ext cx="5467632" cy="4970808"/>
          </a:xfrm>
          <a:prstGeom prst="flowChartAlternateProcess">
            <a:avLst/>
          </a:prstGeom>
          <a:noFill/>
          <a:ln w="165100" cap="rnd" cmpd="sng" algn="ctr">
            <a:solidFill>
              <a:srgbClr val="FF0000"/>
            </a:solidFill>
            <a:prstDash val="solid"/>
            <a:round/>
            <a:headEnd type="none" w="med" len="med"/>
            <a:tailEnd type="none" w="med" len="med"/>
          </a:ln>
          <a:effectLst>
            <a:glow rad="977900">
              <a:srgbClr val="FF0000">
                <a:alpha val="4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37" name="Down Arrow 36"/>
          <p:cNvSpPr/>
          <p:nvPr/>
        </p:nvSpPr>
        <p:spPr bwMode="auto">
          <a:xfrm>
            <a:off x="19128577" y="7722823"/>
            <a:ext cx="485775" cy="608963"/>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38" name="Flowchart: Alternate Process 37"/>
          <p:cNvSpPr/>
          <p:nvPr/>
        </p:nvSpPr>
        <p:spPr bwMode="auto">
          <a:xfrm>
            <a:off x="17099749" y="7748960"/>
            <a:ext cx="5455449" cy="5123208"/>
          </a:xfrm>
          <a:prstGeom prst="flowChartAlternateProcess">
            <a:avLst/>
          </a:prstGeom>
          <a:noFill/>
          <a:ln w="165100" cap="rnd" cmpd="sng" algn="ctr">
            <a:solidFill>
              <a:srgbClr val="FF0000"/>
            </a:solidFill>
            <a:prstDash val="solid"/>
            <a:round/>
            <a:headEnd type="none" w="med" len="med"/>
            <a:tailEnd type="none" w="med" len="med"/>
          </a:ln>
          <a:effectLst>
            <a:glow rad="977900">
              <a:srgbClr val="FF0000">
                <a:alpha val="4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690898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26" presetClass="emph" presetSubtype="0" fill="hold" grpId="1" nodeType="withEffect">
                                  <p:stCondLst>
                                    <p:cond delay="0"/>
                                  </p:stCondLst>
                                  <p:childTnLst>
                                    <p:animEffect transition="out" filter="fade">
                                      <p:cBhvr>
                                        <p:cTn id="23" dur="500" tmFilter="0, 0; .2, .5; .8, .5; 1, 0"/>
                                        <p:tgtEl>
                                          <p:spTgt spid="27"/>
                                        </p:tgtEl>
                                      </p:cBhvr>
                                    </p:animEffect>
                                    <p:animScale>
                                      <p:cBhvr>
                                        <p:cTn id="24" dur="250" autoRev="1" fill="hold"/>
                                        <p:tgtEl>
                                          <p:spTgt spid="27"/>
                                        </p:tgtEl>
                                      </p:cBhvr>
                                      <p:by x="105000" y="105000"/>
                                    </p:animScale>
                                  </p:childTnLst>
                                </p:cTn>
                              </p:par>
                              <p:par>
                                <p:cTn id="25" presetID="26" presetClass="emph" presetSubtype="0" fill="hold" grpId="1" nodeType="withEffect">
                                  <p:stCondLst>
                                    <p:cond delay="0"/>
                                  </p:stCondLst>
                                  <p:childTnLst>
                                    <p:animEffect transition="out" filter="fade">
                                      <p:cBhvr>
                                        <p:cTn id="26" dur="500" tmFilter="0, 0; .2, .5; .8, .5; 1, 0"/>
                                        <p:tgtEl>
                                          <p:spTgt spid="29"/>
                                        </p:tgtEl>
                                      </p:cBhvr>
                                    </p:animEffect>
                                    <p:animScale>
                                      <p:cBhvr>
                                        <p:cTn id="27" dur="250" autoRev="1" fill="hold"/>
                                        <p:tgtEl>
                                          <p:spTgt spid="29"/>
                                        </p:tgtEl>
                                      </p:cBhvr>
                                      <p:by x="105000" y="105000"/>
                                    </p:animScale>
                                  </p:childTnLst>
                                </p:cTn>
                              </p:par>
                            </p:childTnLst>
                          </p:cTn>
                        </p:par>
                        <p:par>
                          <p:cTn id="28" fill="hold">
                            <p:stCondLst>
                              <p:cond delay="1000"/>
                            </p:stCondLst>
                            <p:childTnLst>
                              <p:par>
                                <p:cTn id="29" presetID="10" presetClass="exit" presetSubtype="0" fill="hold" grpId="2" nodeType="afterEffect">
                                  <p:stCondLst>
                                    <p:cond delay="0"/>
                                  </p:stCondLst>
                                  <p:childTnLst>
                                    <p:animEffect transition="out" filter="fade">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par>
                                <p:cTn id="51" presetID="26" presetClass="emph" presetSubtype="0" fill="hold" grpId="1" nodeType="withEffect">
                                  <p:stCondLst>
                                    <p:cond delay="0"/>
                                  </p:stCondLst>
                                  <p:childTnLst>
                                    <p:animEffect transition="out" filter="fade">
                                      <p:cBhvr>
                                        <p:cTn id="52" dur="500" tmFilter="0, 0; .2, .5; .8, .5; 1, 0"/>
                                        <p:tgtEl>
                                          <p:spTgt spid="33"/>
                                        </p:tgtEl>
                                      </p:cBhvr>
                                    </p:animEffect>
                                    <p:animScale>
                                      <p:cBhvr>
                                        <p:cTn id="53" dur="250" autoRev="1" fill="hold"/>
                                        <p:tgtEl>
                                          <p:spTgt spid="33"/>
                                        </p:tgtEl>
                                      </p:cBhvr>
                                      <p:by x="105000" y="105000"/>
                                    </p:animScale>
                                  </p:childTnLst>
                                </p:cTn>
                              </p:par>
                              <p:par>
                                <p:cTn id="54" presetID="26" presetClass="emph" presetSubtype="0" fill="hold" grpId="1" nodeType="withEffect">
                                  <p:stCondLst>
                                    <p:cond delay="0"/>
                                  </p:stCondLst>
                                  <p:childTnLst>
                                    <p:animEffect transition="out" filter="fade">
                                      <p:cBhvr>
                                        <p:cTn id="55" dur="500" tmFilter="0, 0; .2, .5; .8, .5; 1, 0"/>
                                        <p:tgtEl>
                                          <p:spTgt spid="34"/>
                                        </p:tgtEl>
                                      </p:cBhvr>
                                    </p:animEffect>
                                    <p:animScale>
                                      <p:cBhvr>
                                        <p:cTn id="56" dur="250" autoRev="1" fill="hold"/>
                                        <p:tgtEl>
                                          <p:spTgt spid="34"/>
                                        </p:tgtEl>
                                      </p:cBhvr>
                                      <p:by x="105000" y="105000"/>
                                    </p:animScale>
                                  </p:childTnLst>
                                </p:cTn>
                              </p:par>
                            </p:childTnLst>
                          </p:cTn>
                        </p:par>
                        <p:par>
                          <p:cTn id="57" fill="hold">
                            <p:stCondLst>
                              <p:cond delay="1000"/>
                            </p:stCondLst>
                            <p:childTnLst>
                              <p:par>
                                <p:cTn id="58" presetID="10" presetClass="exit" presetSubtype="0" fill="hold" grpId="2" nodeType="afterEffect">
                                  <p:stCondLst>
                                    <p:cond delay="0"/>
                                  </p:stCondLst>
                                  <p:childTnLst>
                                    <p:animEffect transition="out" filter="fade">
                                      <p:cBhvr>
                                        <p:cTn id="59" dur="500"/>
                                        <p:tgtEl>
                                          <p:spTgt spid="33"/>
                                        </p:tgtEl>
                                      </p:cBhvr>
                                    </p:animEffect>
                                    <p:set>
                                      <p:cBhvr>
                                        <p:cTn id="60" dur="1" fill="hold">
                                          <p:stCondLst>
                                            <p:cond delay="499"/>
                                          </p:stCondLst>
                                        </p:cTn>
                                        <p:tgtEl>
                                          <p:spTgt spid="3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500" fill="hold"/>
                                        <p:tgtEl>
                                          <p:spTgt spid="20"/>
                                        </p:tgtEl>
                                        <p:attrNameLst>
                                          <p:attrName>ppt_w</p:attrName>
                                        </p:attrNameLst>
                                      </p:cBhvr>
                                      <p:tavLst>
                                        <p:tav tm="0">
                                          <p:val>
                                            <p:fltVal val="0"/>
                                          </p:val>
                                        </p:tav>
                                        <p:tav tm="100000">
                                          <p:val>
                                            <p:strVal val="#ppt_w"/>
                                          </p:val>
                                        </p:tav>
                                      </p:tavLst>
                                    </p:anim>
                                    <p:anim calcmode="lin" valueType="num">
                                      <p:cBhvr>
                                        <p:cTn id="66" dur="500" fill="hold"/>
                                        <p:tgtEl>
                                          <p:spTgt spid="20"/>
                                        </p:tgtEl>
                                        <p:attrNameLst>
                                          <p:attrName>ppt_h</p:attrName>
                                        </p:attrNameLst>
                                      </p:cBhvr>
                                      <p:tavLst>
                                        <p:tav tm="0">
                                          <p:val>
                                            <p:fltVal val="0"/>
                                          </p:val>
                                        </p:tav>
                                        <p:tav tm="100000">
                                          <p:val>
                                            <p:strVal val="#ppt_h"/>
                                          </p:val>
                                        </p:tav>
                                      </p:tavLst>
                                    </p:anim>
                                    <p:animEffect transition="in" filter="fade">
                                      <p:cBhvr>
                                        <p:cTn id="67" dur="500"/>
                                        <p:tgtEl>
                                          <p:spTgt spid="20"/>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 calcmode="lin" valueType="num">
                                      <p:cBhvr>
                                        <p:cTn id="70" dur="500" fill="hold"/>
                                        <p:tgtEl>
                                          <p:spTgt spid="31"/>
                                        </p:tgtEl>
                                        <p:attrNameLst>
                                          <p:attrName>ppt_w</p:attrName>
                                        </p:attrNameLst>
                                      </p:cBhvr>
                                      <p:tavLst>
                                        <p:tav tm="0">
                                          <p:val>
                                            <p:fltVal val="0"/>
                                          </p:val>
                                        </p:tav>
                                        <p:tav tm="100000">
                                          <p:val>
                                            <p:strVal val="#ppt_w"/>
                                          </p:val>
                                        </p:tav>
                                      </p:tavLst>
                                    </p:anim>
                                    <p:anim calcmode="lin" valueType="num">
                                      <p:cBhvr>
                                        <p:cTn id="71" dur="500" fill="hold"/>
                                        <p:tgtEl>
                                          <p:spTgt spid="31"/>
                                        </p:tgtEl>
                                        <p:attrNameLst>
                                          <p:attrName>ppt_h</p:attrName>
                                        </p:attrNameLst>
                                      </p:cBhvr>
                                      <p:tavLst>
                                        <p:tav tm="0">
                                          <p:val>
                                            <p:fltVal val="0"/>
                                          </p:val>
                                        </p:tav>
                                        <p:tav tm="100000">
                                          <p:val>
                                            <p:strVal val="#ppt_h"/>
                                          </p:val>
                                        </p:tav>
                                      </p:tavLst>
                                    </p:anim>
                                    <p:animEffect transition="in" filter="fade">
                                      <p:cBhvr>
                                        <p:cTn id="72" dur="500"/>
                                        <p:tgtEl>
                                          <p:spTgt spid="31"/>
                                        </p:tgtEl>
                                      </p:cBhvr>
                                    </p:animEffec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fade">
                                      <p:cBhvr>
                                        <p:cTn id="76" dur="500"/>
                                        <p:tgtEl>
                                          <p:spTgt spid="3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500"/>
                                        <p:tgtEl>
                                          <p:spTgt spid="36"/>
                                        </p:tgtEl>
                                      </p:cBhvr>
                                    </p:animEffect>
                                  </p:childTnLst>
                                </p:cTn>
                              </p:par>
                              <p:par>
                                <p:cTn id="80" presetID="26" presetClass="emph" presetSubtype="0" fill="hold" grpId="1" nodeType="withEffect">
                                  <p:stCondLst>
                                    <p:cond delay="0"/>
                                  </p:stCondLst>
                                  <p:childTnLst>
                                    <p:animEffect transition="out" filter="fade">
                                      <p:cBhvr>
                                        <p:cTn id="81" dur="500" tmFilter="0, 0; .2, .5; .8, .5; 1, 0"/>
                                        <p:tgtEl>
                                          <p:spTgt spid="35"/>
                                        </p:tgtEl>
                                      </p:cBhvr>
                                    </p:animEffect>
                                    <p:animScale>
                                      <p:cBhvr>
                                        <p:cTn id="82" dur="250" autoRev="1" fill="hold"/>
                                        <p:tgtEl>
                                          <p:spTgt spid="35"/>
                                        </p:tgtEl>
                                      </p:cBhvr>
                                      <p:by x="105000" y="105000"/>
                                    </p:animScale>
                                  </p:childTnLst>
                                </p:cTn>
                              </p:par>
                              <p:par>
                                <p:cTn id="83" presetID="26" presetClass="emph" presetSubtype="0" fill="hold" grpId="1" nodeType="withEffect">
                                  <p:stCondLst>
                                    <p:cond delay="0"/>
                                  </p:stCondLst>
                                  <p:childTnLst>
                                    <p:animEffect transition="out" filter="fade">
                                      <p:cBhvr>
                                        <p:cTn id="84" dur="500" tmFilter="0, 0; .2, .5; .8, .5; 1, 0"/>
                                        <p:tgtEl>
                                          <p:spTgt spid="36"/>
                                        </p:tgtEl>
                                      </p:cBhvr>
                                    </p:animEffect>
                                    <p:animScale>
                                      <p:cBhvr>
                                        <p:cTn id="85" dur="250" autoRev="1" fill="hold"/>
                                        <p:tgtEl>
                                          <p:spTgt spid="36"/>
                                        </p:tgtEl>
                                      </p:cBhvr>
                                      <p:by x="105000" y="105000"/>
                                    </p:animScale>
                                  </p:childTnLst>
                                </p:cTn>
                              </p:par>
                            </p:childTnLst>
                          </p:cTn>
                        </p:par>
                        <p:par>
                          <p:cTn id="86" fill="hold">
                            <p:stCondLst>
                              <p:cond delay="1000"/>
                            </p:stCondLst>
                            <p:childTnLst>
                              <p:par>
                                <p:cTn id="87" presetID="10" presetClass="exit" presetSubtype="0" fill="hold" grpId="2" nodeType="afterEffect">
                                  <p:stCondLst>
                                    <p:cond delay="0"/>
                                  </p:stCondLst>
                                  <p:childTnLst>
                                    <p:animEffect transition="out" filter="fade">
                                      <p:cBhvr>
                                        <p:cTn id="88" dur="500"/>
                                        <p:tgtEl>
                                          <p:spTgt spid="35"/>
                                        </p:tgtEl>
                                      </p:cBhvr>
                                    </p:animEffect>
                                    <p:set>
                                      <p:cBhvr>
                                        <p:cTn id="89" dur="1" fill="hold">
                                          <p:stCondLst>
                                            <p:cond delay="499"/>
                                          </p:stCondLst>
                                        </p:cTn>
                                        <p:tgtEl>
                                          <p:spTgt spid="35"/>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19"/>
                                        </p:tgtEl>
                                        <p:attrNameLst>
                                          <p:attrName>style.visibility</p:attrName>
                                        </p:attrNameLst>
                                      </p:cBhvr>
                                      <p:to>
                                        <p:strVal val="visible"/>
                                      </p:to>
                                    </p:set>
                                    <p:anim calcmode="lin" valueType="num">
                                      <p:cBhvr>
                                        <p:cTn id="94" dur="500" fill="hold"/>
                                        <p:tgtEl>
                                          <p:spTgt spid="19"/>
                                        </p:tgtEl>
                                        <p:attrNameLst>
                                          <p:attrName>ppt_w</p:attrName>
                                        </p:attrNameLst>
                                      </p:cBhvr>
                                      <p:tavLst>
                                        <p:tav tm="0">
                                          <p:val>
                                            <p:fltVal val="0"/>
                                          </p:val>
                                        </p:tav>
                                        <p:tav tm="100000">
                                          <p:val>
                                            <p:strVal val="#ppt_w"/>
                                          </p:val>
                                        </p:tav>
                                      </p:tavLst>
                                    </p:anim>
                                    <p:anim calcmode="lin" valueType="num">
                                      <p:cBhvr>
                                        <p:cTn id="95" dur="500" fill="hold"/>
                                        <p:tgtEl>
                                          <p:spTgt spid="19"/>
                                        </p:tgtEl>
                                        <p:attrNameLst>
                                          <p:attrName>ppt_h</p:attrName>
                                        </p:attrNameLst>
                                      </p:cBhvr>
                                      <p:tavLst>
                                        <p:tav tm="0">
                                          <p:val>
                                            <p:fltVal val="0"/>
                                          </p:val>
                                        </p:tav>
                                        <p:tav tm="100000">
                                          <p:val>
                                            <p:strVal val="#ppt_h"/>
                                          </p:val>
                                        </p:tav>
                                      </p:tavLst>
                                    </p:anim>
                                    <p:animEffect transition="in" filter="fade">
                                      <p:cBhvr>
                                        <p:cTn id="96" dur="500"/>
                                        <p:tgtEl>
                                          <p:spTgt spid="19"/>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32"/>
                                        </p:tgtEl>
                                        <p:attrNameLst>
                                          <p:attrName>style.visibility</p:attrName>
                                        </p:attrNameLst>
                                      </p:cBhvr>
                                      <p:to>
                                        <p:strVal val="visible"/>
                                      </p:to>
                                    </p:set>
                                    <p:anim calcmode="lin" valueType="num">
                                      <p:cBhvr>
                                        <p:cTn id="99" dur="500" fill="hold"/>
                                        <p:tgtEl>
                                          <p:spTgt spid="32"/>
                                        </p:tgtEl>
                                        <p:attrNameLst>
                                          <p:attrName>ppt_w</p:attrName>
                                        </p:attrNameLst>
                                      </p:cBhvr>
                                      <p:tavLst>
                                        <p:tav tm="0">
                                          <p:val>
                                            <p:fltVal val="0"/>
                                          </p:val>
                                        </p:tav>
                                        <p:tav tm="100000">
                                          <p:val>
                                            <p:strVal val="#ppt_w"/>
                                          </p:val>
                                        </p:tav>
                                      </p:tavLst>
                                    </p:anim>
                                    <p:anim calcmode="lin" valueType="num">
                                      <p:cBhvr>
                                        <p:cTn id="100" dur="500" fill="hold"/>
                                        <p:tgtEl>
                                          <p:spTgt spid="32"/>
                                        </p:tgtEl>
                                        <p:attrNameLst>
                                          <p:attrName>ppt_h</p:attrName>
                                        </p:attrNameLst>
                                      </p:cBhvr>
                                      <p:tavLst>
                                        <p:tav tm="0">
                                          <p:val>
                                            <p:fltVal val="0"/>
                                          </p:val>
                                        </p:tav>
                                        <p:tav tm="100000">
                                          <p:val>
                                            <p:strVal val="#ppt_h"/>
                                          </p:val>
                                        </p:tav>
                                      </p:tavLst>
                                    </p:anim>
                                    <p:animEffect transition="in" filter="fade">
                                      <p:cBhvr>
                                        <p:cTn id="101" dur="500"/>
                                        <p:tgtEl>
                                          <p:spTgt spid="32"/>
                                        </p:tgtEl>
                                      </p:cBhvr>
                                    </p:animEffect>
                                  </p:childTnLst>
                                </p:cTn>
                              </p:par>
                            </p:childTnLst>
                          </p:cTn>
                        </p:par>
                        <p:par>
                          <p:cTn id="102" fill="hold">
                            <p:stCondLst>
                              <p:cond delay="500"/>
                            </p:stCondLst>
                            <p:childTnLst>
                              <p:par>
                                <p:cTn id="103" presetID="10" presetClass="entr" presetSubtype="0" fill="hold" grpId="0" nodeType="after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fade">
                                      <p:cBhvr>
                                        <p:cTn id="105" dur="500"/>
                                        <p:tgtEl>
                                          <p:spTgt spid="37"/>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38"/>
                                        </p:tgtEl>
                                        <p:attrNameLst>
                                          <p:attrName>style.visibility</p:attrName>
                                        </p:attrNameLst>
                                      </p:cBhvr>
                                      <p:to>
                                        <p:strVal val="visible"/>
                                      </p:to>
                                    </p:set>
                                    <p:animEffect transition="in" filter="fade">
                                      <p:cBhvr>
                                        <p:cTn id="108" dur="500"/>
                                        <p:tgtEl>
                                          <p:spTgt spid="38"/>
                                        </p:tgtEl>
                                      </p:cBhvr>
                                    </p:animEffect>
                                  </p:childTnLst>
                                </p:cTn>
                              </p:par>
                              <p:par>
                                <p:cTn id="109" presetID="26" presetClass="emph" presetSubtype="0" fill="hold" grpId="1" nodeType="withEffect">
                                  <p:stCondLst>
                                    <p:cond delay="0"/>
                                  </p:stCondLst>
                                  <p:childTnLst>
                                    <p:animEffect transition="out" filter="fade">
                                      <p:cBhvr>
                                        <p:cTn id="110" dur="500" tmFilter="0, 0; .2, .5; .8, .5; 1, 0"/>
                                        <p:tgtEl>
                                          <p:spTgt spid="37"/>
                                        </p:tgtEl>
                                      </p:cBhvr>
                                    </p:animEffect>
                                    <p:animScale>
                                      <p:cBhvr>
                                        <p:cTn id="111" dur="250" autoRev="1" fill="hold"/>
                                        <p:tgtEl>
                                          <p:spTgt spid="37"/>
                                        </p:tgtEl>
                                      </p:cBhvr>
                                      <p:by x="105000" y="105000"/>
                                    </p:animScale>
                                  </p:childTnLst>
                                </p:cTn>
                              </p:par>
                              <p:par>
                                <p:cTn id="112" presetID="26" presetClass="emph" presetSubtype="0" fill="hold" grpId="1" nodeType="withEffect">
                                  <p:stCondLst>
                                    <p:cond delay="0"/>
                                  </p:stCondLst>
                                  <p:childTnLst>
                                    <p:animEffect transition="out" filter="fade">
                                      <p:cBhvr>
                                        <p:cTn id="113" dur="500" tmFilter="0, 0; .2, .5; .8, .5; 1, 0"/>
                                        <p:tgtEl>
                                          <p:spTgt spid="38"/>
                                        </p:tgtEl>
                                      </p:cBhvr>
                                    </p:animEffect>
                                    <p:animScale>
                                      <p:cBhvr>
                                        <p:cTn id="114" dur="250" autoRev="1" fill="hold"/>
                                        <p:tgtEl>
                                          <p:spTgt spid="38"/>
                                        </p:tgtEl>
                                      </p:cBhvr>
                                      <p:by x="105000" y="105000"/>
                                    </p:animScale>
                                  </p:childTnLst>
                                </p:cTn>
                              </p:par>
                            </p:childTnLst>
                          </p:cTn>
                        </p:par>
                        <p:par>
                          <p:cTn id="115" fill="hold">
                            <p:stCondLst>
                              <p:cond delay="1000"/>
                            </p:stCondLst>
                            <p:childTnLst>
                              <p:par>
                                <p:cTn id="116" presetID="10" presetClass="exit" presetSubtype="0" fill="hold" grpId="2" nodeType="afterEffect">
                                  <p:stCondLst>
                                    <p:cond delay="0"/>
                                  </p:stCondLst>
                                  <p:childTnLst>
                                    <p:animEffect transition="out" filter="fade">
                                      <p:cBhvr>
                                        <p:cTn id="117" dur="500"/>
                                        <p:tgtEl>
                                          <p:spTgt spid="37"/>
                                        </p:tgtEl>
                                      </p:cBhvr>
                                    </p:animEffect>
                                    <p:set>
                                      <p:cBhvr>
                                        <p:cTn id="118"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7" grpId="2" animBg="1"/>
      <p:bldP spid="29" grpId="0" animBg="1"/>
      <p:bldP spid="29" grpId="1" animBg="1"/>
      <p:bldP spid="21" grpId="0"/>
      <p:bldP spid="30" grpId="0"/>
      <p:bldP spid="31" grpId="0"/>
      <p:bldP spid="32" grpId="0"/>
      <p:bldP spid="33" grpId="0" animBg="1"/>
      <p:bldP spid="33" grpId="1" animBg="1"/>
      <p:bldP spid="33" grpId="2" animBg="1"/>
      <p:bldP spid="34" grpId="0" animBg="1"/>
      <p:bldP spid="34" grpId="1" animBg="1"/>
      <p:bldP spid="35" grpId="0" animBg="1"/>
      <p:bldP spid="35" grpId="1" animBg="1"/>
      <p:bldP spid="35" grpId="2" animBg="1"/>
      <p:bldP spid="36" grpId="0" animBg="1"/>
      <p:bldP spid="36" grpId="1" animBg="1"/>
      <p:bldP spid="37" grpId="0" animBg="1"/>
      <p:bldP spid="37" grpId="1" animBg="1"/>
      <p:bldP spid="37" grpId="2" animBg="1"/>
      <p:bldP spid="38" grpId="0" animBg="1"/>
      <p:bldP spid="38" grpId="1"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Search Application PurePath Example</a:t>
            </a:r>
            <a:endPar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22" name="Picture 2"/>
          <p:cNvPicPr>
            <a:picLocks noChangeAspect="1" noChangeArrowheads="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635" t="6665" r="6329" b="11007"/>
          <a:stretch/>
        </p:blipFill>
        <p:spPr bwMode="auto">
          <a:xfrm>
            <a:off x="1463040" y="2194560"/>
            <a:ext cx="21305520" cy="9235440"/>
          </a:xfrm>
          <a:prstGeom prst="roundRect">
            <a:avLst>
              <a:gd name="adj" fmla="val 8594"/>
            </a:avLst>
          </a:prstGeom>
          <a:solidFill>
            <a:srgbClr val="FFFFFF">
              <a:shade val="85000"/>
            </a:srgbClr>
          </a:solidFill>
          <a:ln>
            <a:noFill/>
          </a:ln>
          <a:effectLst>
            <a:reflection blurRad="114300" stA="38000" endPos="11000" dist="5000" dir="5400000" sy="-100000" algn="bl" rotWithShape="0"/>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7" name="Down Arrow 26"/>
          <p:cNvSpPr/>
          <p:nvPr/>
        </p:nvSpPr>
        <p:spPr bwMode="auto">
          <a:xfrm>
            <a:off x="3657600" y="10461642"/>
            <a:ext cx="485775" cy="608963"/>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29" name="Flowchart: Alternate Process 28"/>
          <p:cNvSpPr/>
          <p:nvPr/>
        </p:nvSpPr>
        <p:spPr bwMode="auto">
          <a:xfrm>
            <a:off x="2743200" y="10461642"/>
            <a:ext cx="20116800" cy="1169137"/>
          </a:xfrm>
          <a:prstGeom prst="flowChartAlternateProcess">
            <a:avLst/>
          </a:prstGeom>
          <a:noFill/>
          <a:ln w="165100" cap="rnd" cmpd="sng" algn="ctr">
            <a:solidFill>
              <a:srgbClr val="FF0000"/>
            </a:solidFill>
            <a:prstDash val="solid"/>
            <a:round/>
            <a:headEnd type="none" w="med" len="med"/>
            <a:tailEnd type="none" w="med" len="med"/>
          </a:ln>
          <a:effectLst>
            <a:glow rad="977900">
              <a:srgbClr val="FF0000">
                <a:alpha val="40000"/>
              </a:srgbClr>
            </a:glow>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34" name="Flowchart: Alternate Process 33"/>
          <p:cNvSpPr/>
          <p:nvPr/>
        </p:nvSpPr>
        <p:spPr bwMode="auto">
          <a:xfrm>
            <a:off x="17297400" y="3000294"/>
            <a:ext cx="5562600" cy="3283416"/>
          </a:xfrm>
          <a:prstGeom prst="flowChartAlternateProcess">
            <a:avLst/>
          </a:prstGeom>
          <a:noFill/>
          <a:ln w="165100" cap="rnd" cmpd="sng" algn="ctr">
            <a:solidFill>
              <a:srgbClr val="FF0000"/>
            </a:solidFill>
            <a:prstDash val="solid"/>
            <a:round/>
            <a:headEnd type="none" w="med" len="med"/>
            <a:tailEnd type="none" w="med" len="med"/>
          </a:ln>
          <a:effectLst>
            <a:glow rad="977900">
              <a:srgbClr val="FF0000">
                <a:alpha val="40000"/>
              </a:srgbClr>
            </a:glow>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11" name="Flowchart: Alternate Process 10"/>
          <p:cNvSpPr/>
          <p:nvPr/>
        </p:nvSpPr>
        <p:spPr bwMode="auto">
          <a:xfrm>
            <a:off x="1463040" y="3262855"/>
            <a:ext cx="15377160" cy="623346"/>
          </a:xfrm>
          <a:prstGeom prst="flowChartAlternateProcess">
            <a:avLst/>
          </a:prstGeom>
          <a:noFill/>
          <a:ln w="165100" cap="rnd" cmpd="sng" algn="ctr">
            <a:solidFill>
              <a:srgbClr val="FF0000"/>
            </a:solidFill>
            <a:prstDash val="solid"/>
            <a:round/>
            <a:headEnd type="none" w="med" len="med"/>
            <a:tailEnd type="none" w="med" len="med"/>
          </a:ln>
          <a:effectLst>
            <a:glow rad="977900">
              <a:srgbClr val="FF0000">
                <a:alpha val="4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12" name="Flowchart: Alternate Process 11"/>
          <p:cNvSpPr/>
          <p:nvPr/>
        </p:nvSpPr>
        <p:spPr bwMode="auto">
          <a:xfrm>
            <a:off x="1463040" y="3262855"/>
            <a:ext cx="15377160" cy="623346"/>
          </a:xfrm>
          <a:prstGeom prst="flowChartAlternateProcess">
            <a:avLst/>
          </a:prstGeom>
          <a:noFill/>
          <a:ln w="165100" cap="rnd"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13" name="Flowchart: Alternate Process 12"/>
          <p:cNvSpPr/>
          <p:nvPr/>
        </p:nvSpPr>
        <p:spPr bwMode="auto">
          <a:xfrm>
            <a:off x="17297400" y="3000294"/>
            <a:ext cx="5562600" cy="3283416"/>
          </a:xfrm>
          <a:prstGeom prst="flowChartAlternateProcess">
            <a:avLst/>
          </a:prstGeom>
          <a:noFill/>
          <a:ln w="165100" cap="rnd"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14" name="Flowchart: Alternate Process 13"/>
          <p:cNvSpPr/>
          <p:nvPr/>
        </p:nvSpPr>
        <p:spPr bwMode="auto">
          <a:xfrm>
            <a:off x="2743200" y="10461642"/>
            <a:ext cx="20116800" cy="1169137"/>
          </a:xfrm>
          <a:prstGeom prst="flowChartAlternateProcess">
            <a:avLst/>
          </a:prstGeom>
          <a:noFill/>
          <a:ln w="165100" cap="rnd"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pic>
        <p:nvPicPr>
          <p:cNvPr id="25"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72809" y="1551819"/>
            <a:ext cx="12657582" cy="96869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28" name="Picture 2"/>
          <p:cNvPicPr>
            <a:picLocks noChangeAspect="1" noChangeArrowheads="1"/>
          </p:cNvPicPr>
          <p:nvPr/>
        </p:nvPicPr>
        <p:blipFill rotWithShape="1">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943" t="-1285" r="-2764" b="693"/>
          <a:stretch/>
        </p:blipFill>
        <p:spPr bwMode="auto">
          <a:xfrm>
            <a:off x="14904720" y="4663440"/>
            <a:ext cx="3474720" cy="4114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Lst>
        </p:spPr>
      </p:pic>
      <p:sp>
        <p:nvSpPr>
          <p:cNvPr id="3" name="TextBox 2"/>
          <p:cNvSpPr txBox="1"/>
          <p:nvPr/>
        </p:nvSpPr>
        <p:spPr>
          <a:xfrm>
            <a:off x="6600268" y="12725400"/>
            <a:ext cx="10392332" cy="523220"/>
          </a:xfrm>
          <a:prstGeom prst="rect">
            <a:avLst/>
          </a:prstGeom>
          <a:noFill/>
        </p:spPr>
        <p:txBody>
          <a:bodyPr wrap="none" rtlCol="0">
            <a:spAutoFit/>
          </a:bodyPr>
          <a:lstStyle/>
          <a:p>
            <a:r>
              <a:rPr lang="en-US" sz="2800" i="1" dirty="0">
                <a:solidFill>
                  <a:schemeClr val="bg1">
                    <a:lumMod val="85000"/>
                  </a:schemeClr>
                </a:solidFill>
                <a:effectLst>
                  <a:outerShdw blurRad="38100" dist="38100" dir="2700000" algn="tl">
                    <a:srgbClr val="000000">
                      <a:alpha val="43137"/>
                    </a:srgbClr>
                  </a:outerShdw>
                </a:effectLst>
                <a:latin typeface="Calibri" pitchFamily="34" charset="0"/>
                <a:cs typeface="Calibri" pitchFamily="34" charset="0"/>
              </a:rPr>
              <a:t>http://apublicdefender.com/wp-content/uploads/2008/08/burglar.jpg</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129080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9" presetClass="emph" presetSubtype="0" grpId="2" nodeType="afterEffect">
                                  <p:stCondLst>
                                    <p:cond delay="0"/>
                                  </p:stCondLst>
                                  <p:childTnLst>
                                    <p:set>
                                      <p:cBhvr rctx="PPT">
                                        <p:cTn id="17" dur="indefinite"/>
                                        <p:tgtEl>
                                          <p:spTgt spid="12"/>
                                        </p:tgtEl>
                                        <p:attrNameLst>
                                          <p:attrName>style.opacity</p:attrName>
                                        </p:attrNameLst>
                                      </p:cBhvr>
                                      <p:to>
                                        <p:strVal val="0.5"/>
                                      </p:to>
                                    </p:set>
                                    <p:animEffect filter="image" prLst="opacity: 0.5">
                                      <p:cBhvr rctx="IE">
                                        <p:cTn id="18" dur="indefinite"/>
                                        <p:tgtEl>
                                          <p:spTgt spid="12"/>
                                        </p:tgtEl>
                                      </p:cBhvr>
                                    </p:animEffect>
                                  </p:childTnLst>
                                </p:cTn>
                              </p:par>
                            </p:childTnLst>
                          </p:cTn>
                        </p:par>
                        <p:par>
                          <p:cTn id="19" fill="hold">
                            <p:stCondLst>
                              <p:cond delay="1000"/>
                            </p:stCondLst>
                            <p:childTnLst>
                              <p:par>
                                <p:cTn id="20" presetID="10" presetClass="exit" presetSubtype="0" fill="hold" grpId="2" nodeType="after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26" presetClass="emph" presetSubtype="0" fill="hold" grpId="1" nodeType="withEffect">
                                  <p:stCondLst>
                                    <p:cond delay="0"/>
                                  </p:stCondLst>
                                  <p:childTnLst>
                                    <p:animEffect transition="out" filter="fade">
                                      <p:cBhvr>
                                        <p:cTn id="29" dur="500" tmFilter="0, 0; .2, .5; .8, .5; 1, 0"/>
                                        <p:tgtEl>
                                          <p:spTgt spid="34"/>
                                        </p:tgtEl>
                                      </p:cBhvr>
                                    </p:animEffect>
                                    <p:animScale>
                                      <p:cBhvr>
                                        <p:cTn id="30" dur="250" autoRev="1" fill="hold"/>
                                        <p:tgtEl>
                                          <p:spTgt spid="34"/>
                                        </p:tgtEl>
                                      </p:cBhvr>
                                      <p:by x="105000" y="105000"/>
                                    </p:animScale>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1000"/>
                            </p:stCondLst>
                            <p:childTnLst>
                              <p:par>
                                <p:cTn id="36" presetID="9" presetClass="emph" presetSubtype="0" grpId="1" nodeType="afterEffect">
                                  <p:stCondLst>
                                    <p:cond delay="0"/>
                                  </p:stCondLst>
                                  <p:childTnLst>
                                    <p:set>
                                      <p:cBhvr rctx="PPT">
                                        <p:cTn id="37" dur="indefinite"/>
                                        <p:tgtEl>
                                          <p:spTgt spid="13"/>
                                        </p:tgtEl>
                                        <p:attrNameLst>
                                          <p:attrName>style.opacity</p:attrName>
                                        </p:attrNameLst>
                                      </p:cBhvr>
                                      <p:to>
                                        <p:strVal val="0.5"/>
                                      </p:to>
                                    </p:set>
                                    <p:animEffect filter="image" prLst="opacity: 0.5">
                                      <p:cBhvr rctx="IE">
                                        <p:cTn id="38" dur="indefinite"/>
                                        <p:tgtEl>
                                          <p:spTgt spid="13"/>
                                        </p:tgtEl>
                                      </p:cBhvr>
                                    </p:animEffect>
                                  </p:childTnLst>
                                </p:cTn>
                              </p:par>
                            </p:childTnLst>
                          </p:cTn>
                        </p:par>
                        <p:par>
                          <p:cTn id="39" fill="hold">
                            <p:stCondLst>
                              <p:cond delay="1000"/>
                            </p:stCondLst>
                            <p:childTnLst>
                              <p:par>
                                <p:cTn id="40" presetID="10" presetClass="exit" presetSubtype="0" fill="hold" grpId="2" nodeType="afterEffect">
                                  <p:stCondLst>
                                    <p:cond delay="0"/>
                                  </p:stCondLst>
                                  <p:childTnLst>
                                    <p:animEffect transition="out" filter="fade">
                                      <p:cBhvr>
                                        <p:cTn id="41" dur="500"/>
                                        <p:tgtEl>
                                          <p:spTgt spid="34"/>
                                        </p:tgtEl>
                                      </p:cBhvr>
                                    </p:animEffect>
                                    <p:set>
                                      <p:cBhvr>
                                        <p:cTn id="42" dur="1" fill="hold">
                                          <p:stCondLst>
                                            <p:cond delay="499"/>
                                          </p:stCondLst>
                                        </p:cTn>
                                        <p:tgtEl>
                                          <p:spTgt spid="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26" presetClass="emph" presetSubtype="0" fill="hold" grpId="1" nodeType="withEffect">
                                  <p:stCondLst>
                                    <p:cond delay="0"/>
                                  </p:stCondLst>
                                  <p:childTnLst>
                                    <p:animEffect transition="out" filter="fade">
                                      <p:cBhvr>
                                        <p:cTn id="52" dur="500" tmFilter="0, 0; .2, .5; .8, .5; 1, 0"/>
                                        <p:tgtEl>
                                          <p:spTgt spid="27"/>
                                        </p:tgtEl>
                                      </p:cBhvr>
                                    </p:animEffect>
                                    <p:animScale>
                                      <p:cBhvr>
                                        <p:cTn id="53" dur="250" autoRev="1" fill="hold"/>
                                        <p:tgtEl>
                                          <p:spTgt spid="27"/>
                                        </p:tgtEl>
                                      </p:cBhvr>
                                      <p:by x="105000" y="105000"/>
                                    </p:animScale>
                                  </p:childTnLst>
                                </p:cTn>
                              </p:par>
                              <p:par>
                                <p:cTn id="54" presetID="26" presetClass="emph" presetSubtype="0" fill="hold" grpId="1" nodeType="withEffect">
                                  <p:stCondLst>
                                    <p:cond delay="0"/>
                                  </p:stCondLst>
                                  <p:childTnLst>
                                    <p:animEffect transition="out" filter="fade">
                                      <p:cBhvr>
                                        <p:cTn id="55" dur="500" tmFilter="0, 0; .2, .5; .8, .5; 1, 0"/>
                                        <p:tgtEl>
                                          <p:spTgt spid="29"/>
                                        </p:tgtEl>
                                      </p:cBhvr>
                                    </p:animEffect>
                                    <p:animScale>
                                      <p:cBhvr>
                                        <p:cTn id="56" dur="250" autoRev="1" fill="hold"/>
                                        <p:tgtEl>
                                          <p:spTgt spid="29"/>
                                        </p:tgtEl>
                                      </p:cBhvr>
                                      <p:by x="105000" y="105000"/>
                                    </p:animScale>
                                  </p:childTnLst>
                                </p:cTn>
                              </p:par>
                            </p:childTnLst>
                          </p:cTn>
                        </p:par>
                        <p:par>
                          <p:cTn id="57" fill="hold">
                            <p:stCondLst>
                              <p:cond delay="500"/>
                            </p:stCondLst>
                            <p:childTnLst>
                              <p:par>
                                <p:cTn id="58" presetID="10" presetClass="exit" presetSubtype="0" fill="hold" grpId="2" nodeType="afterEffect">
                                  <p:stCondLst>
                                    <p:cond delay="0"/>
                                  </p:stCondLst>
                                  <p:childTnLst>
                                    <p:animEffect transition="out" filter="fade">
                                      <p:cBhvr>
                                        <p:cTn id="59" dur="1000"/>
                                        <p:tgtEl>
                                          <p:spTgt spid="27"/>
                                        </p:tgtEl>
                                      </p:cBhvr>
                                    </p:animEffect>
                                    <p:set>
                                      <p:cBhvr>
                                        <p:cTn id="60" dur="1" fill="hold">
                                          <p:stCondLst>
                                            <p:cond delay="999"/>
                                          </p:stCondLst>
                                        </p:cTn>
                                        <p:tgtEl>
                                          <p:spTgt spid="27"/>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childTnLst>
                          </p:cTn>
                        </p:par>
                        <p:par>
                          <p:cTn id="64" fill="hold">
                            <p:stCondLst>
                              <p:cond delay="1500"/>
                            </p:stCondLst>
                            <p:childTnLst>
                              <p:par>
                                <p:cTn id="65" presetID="10" presetClass="exit" presetSubtype="0" fill="hold" grpId="2" nodeType="afterEffect">
                                  <p:stCondLst>
                                    <p:cond delay="0"/>
                                  </p:stCondLst>
                                  <p:childTnLst>
                                    <p:animEffect transition="out" filter="fade">
                                      <p:cBhvr>
                                        <p:cTn id="66" dur="500"/>
                                        <p:tgtEl>
                                          <p:spTgt spid="29"/>
                                        </p:tgtEl>
                                      </p:cBhvr>
                                    </p:animEffect>
                                    <p:set>
                                      <p:cBhvr>
                                        <p:cTn id="67" dur="1" fill="hold">
                                          <p:stCondLst>
                                            <p:cond delay="499"/>
                                          </p:stCondLst>
                                        </p:cTn>
                                        <p:tgtEl>
                                          <p:spTgt spid="29"/>
                                        </p:tgtEl>
                                        <p:attrNameLst>
                                          <p:attrName>style.visibility</p:attrName>
                                        </p:attrNameLst>
                                      </p:cBhvr>
                                      <p:to>
                                        <p:strVal val="hidden"/>
                                      </p:to>
                                    </p:set>
                                  </p:childTnLst>
                                </p:cTn>
                              </p:par>
                              <p:par>
                                <p:cTn id="68" presetID="9" presetClass="emph" presetSubtype="0" grpId="2" nodeType="withEffect">
                                  <p:stCondLst>
                                    <p:cond delay="0"/>
                                  </p:stCondLst>
                                  <p:childTnLst>
                                    <p:set>
                                      <p:cBhvr rctx="PPT">
                                        <p:cTn id="69" dur="indefinite"/>
                                        <p:tgtEl>
                                          <p:spTgt spid="14"/>
                                        </p:tgtEl>
                                        <p:attrNameLst>
                                          <p:attrName>style.opacity</p:attrName>
                                        </p:attrNameLst>
                                      </p:cBhvr>
                                      <p:to>
                                        <p:strVal val="0.5"/>
                                      </p:to>
                                    </p:set>
                                    <p:animEffect filter="image" prLst="opacity: 0.5">
                                      <p:cBhvr rctx="IE">
                                        <p:cTn id="70" dur="indefinite"/>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childTnLst>
                                </p:cTn>
                              </p:par>
                            </p:childTnLst>
                          </p:cTn>
                        </p:par>
                        <p:par>
                          <p:cTn id="80" fill="hold">
                            <p:stCondLst>
                              <p:cond delay="1000"/>
                            </p:stCondLst>
                            <p:childTnLst>
                              <p:par>
                                <p:cTn id="81" presetID="26" presetClass="emph" presetSubtype="0" fill="hold" nodeType="afterEffect">
                                  <p:stCondLst>
                                    <p:cond delay="0"/>
                                  </p:stCondLst>
                                  <p:childTnLst>
                                    <p:animEffect transition="out" filter="fade">
                                      <p:cBhvr>
                                        <p:cTn id="82" dur="500" tmFilter="0, 0; .2, .5; .8, .5; 1, 0"/>
                                        <p:tgtEl>
                                          <p:spTgt spid="28"/>
                                        </p:tgtEl>
                                      </p:cBhvr>
                                    </p:animEffect>
                                    <p:animScale>
                                      <p:cBhvr>
                                        <p:cTn id="83" dur="25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7" grpId="2" animBg="1"/>
      <p:bldP spid="29" grpId="0" animBg="1"/>
      <p:bldP spid="29" grpId="1" animBg="1"/>
      <p:bldP spid="29" grpId="2" animBg="1"/>
      <p:bldP spid="34" grpId="0" animBg="1"/>
      <p:bldP spid="34" grpId="1" animBg="1"/>
      <p:bldP spid="34" grpId="2" animBg="1"/>
      <p:bldP spid="11" grpId="0" animBg="1"/>
      <p:bldP spid="11" grpId="1" animBg="1"/>
      <p:bldP spid="11" grpId="2" animBg="1"/>
      <p:bldP spid="12" grpId="0" animBg="1"/>
      <p:bldP spid="12" grpId="2" animBg="1"/>
      <p:bldP spid="13" grpId="0" animBg="1"/>
      <p:bldP spid="13" grpId="1" animBg="1"/>
      <p:bldP spid="14" grpId="0" animBg="1"/>
      <p:bldP spid="14" grpId="2"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 name="Cloud 46"/>
          <p:cNvSpPr>
            <a:spLocks noChangeAspect="1"/>
          </p:cNvSpPr>
          <p:nvPr/>
        </p:nvSpPr>
        <p:spPr>
          <a:xfrm>
            <a:off x="6629401" y="1536666"/>
            <a:ext cx="8324566" cy="4864134"/>
          </a:xfrm>
          <a:prstGeom prst="cloud">
            <a:avLst/>
          </a:prstGeom>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pic>
        <p:nvPicPr>
          <p:cNvPr id="50" name="Picture 3" descr="C:\Users\dberan\AppData\Local\Microsoft\Windows\Temporary Internet Files\Content.IE5\GMSC1VEQ\MP900400421[1].jpg"/>
          <p:cNvPicPr>
            <a:picLocks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3301" y="1948789"/>
            <a:ext cx="2286000" cy="22860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9" name="Picture 4" descr="C:\Users\dberan\AppData\Local\Microsoft\Windows\Temporary Internet Files\Content.IE5\77XOHBSC\MP900400422[1].jpg"/>
          <p:cNvPicPr>
            <a:picLocks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336001" y="1948789"/>
            <a:ext cx="2286000" cy="22860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itle 1"/>
          <p:cNvSpPr>
            <a:spLocks noGrp="1"/>
          </p:cNvSpPr>
          <p:nvPr>
            <p:ph type="title"/>
          </p:nvPr>
        </p:nvSpPr>
        <p:spPr/>
        <p:txBody>
          <a:bodyPr/>
          <a:lstStyle/>
          <a:p>
            <a:pPr algn="ct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New Dual-Data Center Configuration</a:t>
            </a:r>
            <a:endPar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cxnSp>
        <p:nvCxnSpPr>
          <p:cNvPr id="10" name="Straight Arrow Connector 9"/>
          <p:cNvCxnSpPr>
            <a:cxnSpLocks noChangeAspect="1"/>
          </p:cNvCxnSpPr>
          <p:nvPr/>
        </p:nvCxnSpPr>
        <p:spPr bwMode="auto">
          <a:xfrm flipH="1">
            <a:off x="7620000" y="3536232"/>
            <a:ext cx="823789" cy="875476"/>
          </a:xfrm>
          <a:prstGeom prst="straightConnector1">
            <a:avLst/>
          </a:prstGeom>
          <a:solidFill>
            <a:schemeClr val="accent1"/>
          </a:solidFill>
          <a:ln w="127000" cap="rnd" cmpd="sng" algn="ctr">
            <a:solidFill>
              <a:srgbClr val="00B0F0"/>
            </a:solidFill>
            <a:prstDash val="sysDot"/>
            <a:round/>
            <a:headEnd type="none" w="med" len="med"/>
            <a:tailEnd type="triangle" w="lg" len="lg"/>
          </a:ln>
          <a:effectLst/>
        </p:spPr>
      </p:cxnSp>
      <p:cxnSp>
        <p:nvCxnSpPr>
          <p:cNvPr id="11" name="Straight Arrow Connector 10"/>
          <p:cNvCxnSpPr>
            <a:cxnSpLocks noChangeAspect="1"/>
          </p:cNvCxnSpPr>
          <p:nvPr/>
        </p:nvCxnSpPr>
        <p:spPr bwMode="auto">
          <a:xfrm>
            <a:off x="12942167" y="3514423"/>
            <a:ext cx="655934" cy="924153"/>
          </a:xfrm>
          <a:prstGeom prst="straightConnector1">
            <a:avLst/>
          </a:prstGeom>
          <a:solidFill>
            <a:schemeClr val="accent1"/>
          </a:solidFill>
          <a:ln w="127000" cap="rnd" cmpd="sng" algn="ctr">
            <a:solidFill>
              <a:srgbClr val="00B0F0"/>
            </a:solidFill>
            <a:prstDash val="sysDot"/>
            <a:round/>
            <a:headEnd type="none" w="med" len="med"/>
            <a:tailEnd type="triangle" w="lg" len="lg"/>
          </a:ln>
          <a:effectLst/>
        </p:spPr>
      </p:cxnSp>
      <p:sp>
        <p:nvSpPr>
          <p:cNvPr id="12" name="Rectangle 11"/>
          <p:cNvSpPr>
            <a:spLocks noChangeAspect="1"/>
          </p:cNvSpPr>
          <p:nvPr/>
        </p:nvSpPr>
        <p:spPr>
          <a:xfrm>
            <a:off x="5487421" y="8898287"/>
            <a:ext cx="354584" cy="276998"/>
          </a:xfrm>
          <a:prstGeom prst="rect">
            <a:avLst/>
          </a:prstGeom>
        </p:spPr>
        <p:txBody>
          <a:bodyPr wrap="none">
            <a:spAutoFit/>
          </a:bodyPr>
          <a:lstStyle/>
          <a:p>
            <a:pPr algn="ctr"/>
            <a:fld id="{6B2B89F6-5C23-4403-864A-2BB30DA53346}" type="slidenum">
              <a:rPr lang="en-US" sz="1200" smtClean="0">
                <a:solidFill>
                  <a:schemeClr val="bg1"/>
                </a:solidFill>
              </a:rPr>
              <a:pPr algn="ctr"/>
              <a:t>18</a:t>
            </a:fld>
            <a:endParaRPr lang="en-US" sz="1200" dirty="0">
              <a:solidFill>
                <a:schemeClr val="bg1"/>
              </a:solidFill>
            </a:endParaRPr>
          </a:p>
        </p:txBody>
      </p:sp>
      <p:sp>
        <p:nvSpPr>
          <p:cNvPr id="16" name="Flowchart: Process 15"/>
          <p:cNvSpPr>
            <a:spLocks noChangeAspect="1"/>
          </p:cNvSpPr>
          <p:nvPr/>
        </p:nvSpPr>
        <p:spPr>
          <a:xfrm>
            <a:off x="12725401" y="4495800"/>
            <a:ext cx="10896600" cy="6883930"/>
          </a:xfrm>
          <a:prstGeom prst="flowChartProcess">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7" name="Flowchart: Process 16"/>
          <p:cNvSpPr>
            <a:spLocks/>
          </p:cNvSpPr>
          <p:nvPr/>
        </p:nvSpPr>
        <p:spPr>
          <a:xfrm>
            <a:off x="733301" y="4495800"/>
            <a:ext cx="8069550" cy="6883557"/>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5" name="Flowchart: Magnetic Disk 44"/>
          <p:cNvSpPr>
            <a:spLocks noChangeAspect="1"/>
          </p:cNvSpPr>
          <p:nvPr/>
        </p:nvSpPr>
        <p:spPr>
          <a:xfrm>
            <a:off x="20166363" y="9431904"/>
            <a:ext cx="2388837" cy="1694502"/>
          </a:xfrm>
          <a:prstGeom prst="flowChartMagneticDisk">
            <a:avLst/>
          </a:prstGeom>
          <a:ln>
            <a:solidFill>
              <a:schemeClr val="tx1"/>
            </a:solidFill>
          </a:ln>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bg1"/>
              </a:solidFill>
            </a:endParaRPr>
          </a:p>
        </p:txBody>
      </p:sp>
      <p:sp>
        <p:nvSpPr>
          <p:cNvPr id="46" name="TextBox 45"/>
          <p:cNvSpPr txBox="1">
            <a:spLocks noChangeAspect="1"/>
          </p:cNvSpPr>
          <p:nvPr/>
        </p:nvSpPr>
        <p:spPr>
          <a:xfrm>
            <a:off x="13851806" y="9296400"/>
            <a:ext cx="4573154" cy="646331"/>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latin typeface="Calibri" pitchFamily="34" charset="0"/>
                <a:cs typeface="Calibri" pitchFamily="34" charset="0"/>
              </a:rPr>
              <a:t>10 </a:t>
            </a:r>
            <a:r>
              <a:rPr lang="en-US" sz="3600" b="1" dirty="0" smtClean="0">
                <a:effectLst>
                  <a:outerShdw blurRad="38100" dist="38100" dir="2700000" algn="tl">
                    <a:srgbClr val="000000">
                      <a:alpha val="43137"/>
                    </a:srgbClr>
                  </a:outerShdw>
                </a:effectLst>
                <a:latin typeface="Calibri" pitchFamily="34" charset="0"/>
                <a:cs typeface="Calibri" pitchFamily="34" charset="0"/>
              </a:rPr>
              <a:t>Search Accelerators</a:t>
            </a:r>
            <a:endParaRPr lang="en-US" sz="3600" b="1" dirty="0">
              <a:effectLst>
                <a:outerShdw blurRad="38100" dist="38100" dir="2700000" algn="tl">
                  <a:srgbClr val="000000">
                    <a:alpha val="43137"/>
                  </a:srgbClr>
                </a:outerShdw>
              </a:effectLst>
              <a:latin typeface="Calibri" pitchFamily="34" charset="0"/>
              <a:cs typeface="Calibri" pitchFamily="34" charset="0"/>
            </a:endParaRPr>
          </a:p>
        </p:txBody>
      </p:sp>
      <p:sp>
        <p:nvSpPr>
          <p:cNvPr id="48" name="TextBox 47"/>
          <p:cNvSpPr txBox="1">
            <a:spLocks noChangeAspect="1"/>
          </p:cNvSpPr>
          <p:nvPr/>
        </p:nvSpPr>
        <p:spPr>
          <a:xfrm>
            <a:off x="20166363" y="10135008"/>
            <a:ext cx="2373214" cy="769441"/>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4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Database</a:t>
            </a:r>
            <a:endParaRPr lang="en-US" sz="44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
        <p:nvSpPr>
          <p:cNvPr id="51" name="TextBox 50"/>
          <p:cNvSpPr txBox="1">
            <a:spLocks noChangeAspect="1"/>
          </p:cNvSpPr>
          <p:nvPr/>
        </p:nvSpPr>
        <p:spPr>
          <a:xfrm>
            <a:off x="9906000" y="4699795"/>
            <a:ext cx="1551771" cy="1015663"/>
          </a:xfrm>
          <a:prstGeom prst="rect">
            <a:avLst/>
          </a:prstGeom>
          <a:noFill/>
        </p:spPr>
        <p:txBody>
          <a:bodyPr wrap="none" rtlCol="0">
            <a:spAutoFit/>
          </a:bodyPr>
          <a:lstStyle/>
          <a:p>
            <a:r>
              <a:rPr lang="en-US" sz="6000" b="1" dirty="0" smtClean="0">
                <a:effectLst>
                  <a:outerShdw blurRad="38100" dist="38100" dir="2700000" algn="tl">
                    <a:srgbClr val="000000">
                      <a:alpha val="43137"/>
                    </a:srgbClr>
                  </a:outerShdw>
                </a:effectLst>
                <a:latin typeface="Calibri" pitchFamily="34" charset="0"/>
                <a:cs typeface="Calibri" pitchFamily="34" charset="0"/>
              </a:rPr>
              <a:t>VIPs</a:t>
            </a:r>
            <a:endParaRPr lang="en-US" sz="6000" b="1" dirty="0">
              <a:effectLst>
                <a:outerShdw blurRad="38100" dist="38100" dir="2700000" algn="tl">
                  <a:srgbClr val="000000">
                    <a:alpha val="43137"/>
                  </a:srgbClr>
                </a:outerShdw>
              </a:effectLst>
              <a:latin typeface="Calibri" pitchFamily="34" charset="0"/>
              <a:cs typeface="Calibri" pitchFamily="34" charset="0"/>
            </a:endParaRPr>
          </a:p>
        </p:txBody>
      </p:sp>
      <p:grpSp>
        <p:nvGrpSpPr>
          <p:cNvPr id="149" name="Group 148"/>
          <p:cNvGrpSpPr/>
          <p:nvPr/>
        </p:nvGrpSpPr>
        <p:grpSpPr>
          <a:xfrm>
            <a:off x="13442759" y="7211811"/>
            <a:ext cx="1784634" cy="2220093"/>
            <a:chOff x="14674566" y="7575802"/>
            <a:chExt cx="1403634" cy="1875783"/>
          </a:xfrm>
          <a:effectLst>
            <a:outerShdw blurRad="50800" dist="38100" dir="2700000" algn="tl" rotWithShape="0">
              <a:prstClr val="black">
                <a:alpha val="40000"/>
              </a:prstClr>
            </a:outerShdw>
          </a:effectLst>
        </p:grpSpPr>
        <p:sp>
          <p:nvSpPr>
            <p:cNvPr id="52" name="Flowchart: Process 51"/>
            <p:cNvSpPr>
              <a:spLocks noChangeAspect="1"/>
            </p:cNvSpPr>
            <p:nvPr/>
          </p:nvSpPr>
          <p:spPr>
            <a:xfrm>
              <a:off x="14674566" y="7575802"/>
              <a:ext cx="1403634" cy="1598007"/>
            </a:xfrm>
            <a:prstGeom prst="flowChartProcess">
              <a:avLst/>
            </a:prstGeom>
            <a:gradFill flip="none" rotWithShape="1">
              <a:lin ang="5400000" scaled="1"/>
              <a:tileRect/>
            </a:gradFill>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3600" b="1" dirty="0" smtClean="0">
                  <a:effectLst>
                    <a:outerShdw blurRad="38100" dist="38100" dir="2700000" algn="tl">
                      <a:srgbClr val="000000">
                        <a:alpha val="43137"/>
                      </a:srgbClr>
                    </a:outerShdw>
                  </a:effectLst>
                  <a:latin typeface="Calibri" pitchFamily="34" charset="0"/>
                  <a:cs typeface="Calibri" pitchFamily="34" charset="0"/>
                </a:rPr>
                <a:t>C1</a:t>
              </a:r>
              <a:endParaRPr lang="en-US" sz="1800" b="1" dirty="0">
                <a:effectLst>
                  <a:outerShdw blurRad="38100" dist="38100" dir="2700000" algn="tl">
                    <a:srgbClr val="000000">
                      <a:alpha val="43137"/>
                    </a:srgbClr>
                  </a:outerShdw>
                </a:effectLst>
                <a:latin typeface="Calibri" pitchFamily="34" charset="0"/>
                <a:cs typeface="Calibri" pitchFamily="34" charset="0"/>
              </a:endParaRPr>
            </a:p>
          </p:txBody>
        </p:sp>
        <p:sp>
          <p:nvSpPr>
            <p:cNvPr id="53" name="TextBox 52"/>
            <p:cNvSpPr txBox="1">
              <a:spLocks noChangeAspect="1"/>
            </p:cNvSpPr>
            <p:nvPr/>
          </p:nvSpPr>
          <p:spPr>
            <a:xfrm>
              <a:off x="14674566" y="8125361"/>
              <a:ext cx="1403634" cy="1326224"/>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rPr>
                <a:t>Search</a:t>
              </a:r>
            </a:p>
            <a:p>
              <a:pPr algn="ctr"/>
              <a:r>
                <a:rPr lang="en-US" sz="2400" b="1" dirty="0">
                  <a:solidFill>
                    <a:schemeClr val="bg1"/>
                  </a:solidFill>
                  <a:effectLst>
                    <a:outerShdw blurRad="38100" dist="38100" dir="2700000" algn="tl">
                      <a:srgbClr val="000000">
                        <a:alpha val="43137"/>
                      </a:srgbClr>
                    </a:outerShdw>
                  </a:effectLst>
                </a:rPr>
                <a:t>F</a:t>
              </a:r>
              <a:r>
                <a:rPr lang="en-US" sz="2400" b="1" dirty="0" smtClean="0">
                  <a:solidFill>
                    <a:schemeClr val="bg1"/>
                  </a:solidFill>
                  <a:effectLst>
                    <a:outerShdw blurRad="38100" dist="38100" dir="2700000" algn="tl">
                      <a:srgbClr val="000000">
                        <a:alpha val="43137"/>
                      </a:srgbClr>
                    </a:outerShdw>
                  </a:effectLst>
                </a:rPr>
                <a:t>rontend</a:t>
              </a:r>
            </a:p>
            <a:p>
              <a:pPr algn="ctr"/>
              <a:r>
                <a:rPr lang="en-US" sz="2400" b="1" dirty="0" smtClean="0">
                  <a:solidFill>
                    <a:schemeClr val="bg1"/>
                  </a:solidFill>
                  <a:effectLst>
                    <a:outerShdw blurRad="38100" dist="38100" dir="2700000" algn="tl">
                      <a:srgbClr val="000000">
                        <a:alpha val="43137"/>
                      </a:srgbClr>
                    </a:outerShdw>
                  </a:effectLst>
                </a:rPr>
                <a:t>Services</a:t>
              </a:r>
            </a:p>
            <a:p>
              <a:pPr algn="ctr"/>
              <a:endParaRPr lang="en-US" sz="2400" dirty="0">
                <a:solidFill>
                  <a:schemeClr val="bg1"/>
                </a:solidFill>
              </a:endParaRPr>
            </a:p>
          </p:txBody>
        </p:sp>
      </p:grpSp>
      <p:sp>
        <p:nvSpPr>
          <p:cNvPr id="83" name="Flowchart: Process 82"/>
          <p:cNvSpPr>
            <a:spLocks noChangeAspect="1"/>
          </p:cNvSpPr>
          <p:nvPr/>
        </p:nvSpPr>
        <p:spPr>
          <a:xfrm>
            <a:off x="20867584" y="5395834"/>
            <a:ext cx="2373416" cy="661025"/>
          </a:xfrm>
          <a:prstGeom prst="flowChartProcess">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smtClean="0">
                <a:effectLst>
                  <a:outerShdw blurRad="38100" dist="38100" dir="2700000" algn="tl">
                    <a:srgbClr val="000000">
                      <a:alpha val="43137"/>
                    </a:srgbClr>
                  </a:outerShdw>
                </a:effectLst>
                <a:latin typeface="Calibri" pitchFamily="34" charset="0"/>
                <a:cs typeface="Calibri" pitchFamily="34" charset="0"/>
              </a:rPr>
              <a:t>WS8</a:t>
            </a:r>
            <a:endParaRPr lang="en-US" sz="5400" b="1" dirty="0">
              <a:effectLst>
                <a:outerShdw blurRad="38100" dist="38100" dir="2700000" algn="tl">
                  <a:srgbClr val="000000">
                    <a:alpha val="43137"/>
                  </a:srgbClr>
                </a:outerShdw>
              </a:effectLst>
              <a:latin typeface="Calibri" pitchFamily="34" charset="0"/>
              <a:cs typeface="Calibri" pitchFamily="34" charset="0"/>
            </a:endParaRPr>
          </a:p>
        </p:txBody>
      </p:sp>
      <p:sp>
        <p:nvSpPr>
          <p:cNvPr id="84" name="Flowchart: Process 83"/>
          <p:cNvSpPr>
            <a:spLocks noChangeAspect="1"/>
          </p:cNvSpPr>
          <p:nvPr/>
        </p:nvSpPr>
        <p:spPr>
          <a:xfrm>
            <a:off x="20867584" y="6311934"/>
            <a:ext cx="2373416" cy="661025"/>
          </a:xfrm>
          <a:prstGeom prst="flowChartProcess">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smtClean="0">
                <a:effectLst>
                  <a:outerShdw blurRad="38100" dist="38100" dir="2700000" algn="tl">
                    <a:srgbClr val="000000">
                      <a:alpha val="43137"/>
                    </a:srgbClr>
                  </a:outerShdw>
                </a:effectLst>
                <a:latin typeface="Calibri" pitchFamily="34" charset="0"/>
                <a:cs typeface="Calibri" pitchFamily="34" charset="0"/>
              </a:rPr>
              <a:t>WS10</a:t>
            </a:r>
            <a:endParaRPr lang="en-US" sz="5400" b="1" dirty="0">
              <a:effectLst>
                <a:outerShdw blurRad="38100" dist="38100" dir="2700000" algn="tl">
                  <a:srgbClr val="000000">
                    <a:alpha val="43137"/>
                  </a:srgbClr>
                </a:outerShdw>
              </a:effectLst>
              <a:latin typeface="Calibri" pitchFamily="34" charset="0"/>
              <a:cs typeface="Calibri" pitchFamily="34" charset="0"/>
            </a:endParaRPr>
          </a:p>
        </p:txBody>
      </p:sp>
      <p:sp>
        <p:nvSpPr>
          <p:cNvPr id="93" name="Flowchart: Direct Access Storage 92"/>
          <p:cNvSpPr>
            <a:spLocks noChangeAspect="1"/>
          </p:cNvSpPr>
          <p:nvPr/>
        </p:nvSpPr>
        <p:spPr>
          <a:xfrm>
            <a:off x="9580483" y="11337450"/>
            <a:ext cx="2422402" cy="816826"/>
          </a:xfrm>
          <a:prstGeom prst="flowChartMagneticDrum">
            <a:avLst/>
          </a:prstGeom>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600" b="1" i="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WAN</a:t>
            </a:r>
            <a:endParaRPr lang="en-US" sz="3600" b="1" i="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
        <p:nvSpPr>
          <p:cNvPr id="94" name="TextBox 93"/>
          <p:cNvSpPr txBox="1">
            <a:spLocks noChangeAspect="1"/>
          </p:cNvSpPr>
          <p:nvPr/>
        </p:nvSpPr>
        <p:spPr>
          <a:xfrm>
            <a:off x="10896600" y="3369768"/>
            <a:ext cx="1613789" cy="107721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3200" b="1" dirty="0" smtClean="0">
                <a:effectLst>
                  <a:outerShdw blurRad="38100" dist="38100" dir="2700000" algn="tl">
                    <a:srgbClr val="000000">
                      <a:alpha val="43137"/>
                    </a:srgbClr>
                  </a:outerShdw>
                </a:effectLst>
                <a:latin typeface="Calibri" pitchFamily="34" charset="0"/>
                <a:cs typeface="Calibri" pitchFamily="34" charset="0"/>
              </a:rPr>
              <a:t>Prod Web</a:t>
            </a:r>
            <a:endParaRPr lang="en-US" sz="3200" b="1" dirty="0">
              <a:effectLst>
                <a:outerShdw blurRad="38100" dist="38100" dir="2700000" algn="tl">
                  <a:srgbClr val="000000">
                    <a:alpha val="43137"/>
                  </a:srgbClr>
                </a:outerShdw>
              </a:effectLst>
              <a:latin typeface="Calibri" pitchFamily="34" charset="0"/>
              <a:cs typeface="Calibri" pitchFamily="34" charset="0"/>
            </a:endParaRPr>
          </a:p>
        </p:txBody>
      </p:sp>
      <p:sp>
        <p:nvSpPr>
          <p:cNvPr id="95" name="TextBox 94"/>
          <p:cNvSpPr txBox="1">
            <a:spLocks noChangeAspect="1"/>
          </p:cNvSpPr>
          <p:nvPr/>
        </p:nvSpPr>
        <p:spPr>
          <a:xfrm>
            <a:off x="10896600" y="2171946"/>
            <a:ext cx="2373533" cy="107721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3200" b="1" dirty="0" smtClean="0">
                <a:effectLst>
                  <a:outerShdw blurRad="38100" dist="38100" dir="2700000" algn="tl">
                    <a:srgbClr val="000000">
                      <a:alpha val="43137"/>
                    </a:srgbClr>
                  </a:outerShdw>
                </a:effectLst>
                <a:latin typeface="Calibri" pitchFamily="34" charset="0"/>
                <a:cs typeface="Calibri" pitchFamily="34" charset="0"/>
              </a:rPr>
              <a:t>Prod</a:t>
            </a:r>
          </a:p>
          <a:p>
            <a:pPr algn="ctr"/>
            <a:r>
              <a:rPr lang="en-US" sz="3200" b="1" dirty="0" smtClean="0">
                <a:effectLst>
                  <a:outerShdw blurRad="38100" dist="38100" dir="2700000" algn="tl">
                    <a:srgbClr val="000000">
                      <a:alpha val="43137"/>
                    </a:srgbClr>
                  </a:outerShdw>
                </a:effectLst>
                <a:latin typeface="Calibri" pitchFamily="34" charset="0"/>
                <a:cs typeface="Calibri" pitchFamily="34" charset="0"/>
              </a:rPr>
              <a:t>Accelerators</a:t>
            </a:r>
            <a:endParaRPr lang="en-US" sz="3200" b="1" dirty="0">
              <a:effectLst>
                <a:outerShdw blurRad="38100" dist="38100" dir="2700000" algn="tl">
                  <a:srgbClr val="000000">
                    <a:alpha val="43137"/>
                  </a:srgbClr>
                </a:outerShdw>
              </a:effectLst>
              <a:latin typeface="Calibri" pitchFamily="34" charset="0"/>
              <a:cs typeface="Calibri" pitchFamily="34" charset="0"/>
            </a:endParaRPr>
          </a:p>
        </p:txBody>
      </p:sp>
      <p:sp>
        <p:nvSpPr>
          <p:cNvPr id="96" name="TextBox 95"/>
          <p:cNvSpPr txBox="1">
            <a:spLocks noChangeAspect="1"/>
          </p:cNvSpPr>
          <p:nvPr/>
        </p:nvSpPr>
        <p:spPr>
          <a:xfrm>
            <a:off x="8862359" y="3361358"/>
            <a:ext cx="1611281"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b="1" dirty="0" smtClean="0">
                <a:effectLst>
                  <a:outerShdw blurRad="38100" dist="38100" dir="2700000" algn="tl">
                    <a:srgbClr val="000000">
                      <a:alpha val="43137"/>
                    </a:srgbClr>
                  </a:outerShdw>
                </a:effectLst>
                <a:latin typeface="Calibri" pitchFamily="34" charset="0"/>
                <a:cs typeface="Calibri" pitchFamily="34" charset="0"/>
              </a:rPr>
              <a:t>Stage Web</a:t>
            </a:r>
            <a:endParaRPr lang="en-US" sz="3200" b="1" dirty="0">
              <a:effectLst>
                <a:outerShdw blurRad="38100" dist="38100" dir="2700000" algn="tl">
                  <a:srgbClr val="000000">
                    <a:alpha val="43137"/>
                  </a:srgbClr>
                </a:outerShdw>
              </a:effectLst>
              <a:latin typeface="Calibri" pitchFamily="34" charset="0"/>
              <a:cs typeface="Calibri" pitchFamily="34" charset="0"/>
            </a:endParaRPr>
          </a:p>
        </p:txBody>
      </p:sp>
      <p:sp>
        <p:nvSpPr>
          <p:cNvPr id="97" name="TextBox 96"/>
          <p:cNvSpPr txBox="1">
            <a:spLocks noChangeAspect="1"/>
          </p:cNvSpPr>
          <p:nvPr/>
        </p:nvSpPr>
        <p:spPr>
          <a:xfrm>
            <a:off x="8088543" y="2171945"/>
            <a:ext cx="2385097"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b="1" dirty="0" smtClean="0">
                <a:effectLst>
                  <a:outerShdw blurRad="38100" dist="38100" dir="2700000" algn="tl">
                    <a:srgbClr val="000000">
                      <a:alpha val="43137"/>
                    </a:srgbClr>
                  </a:outerShdw>
                </a:effectLst>
                <a:latin typeface="Calibri" pitchFamily="34" charset="0"/>
                <a:cs typeface="Calibri" pitchFamily="34" charset="0"/>
              </a:rPr>
              <a:t>Stage</a:t>
            </a:r>
          </a:p>
          <a:p>
            <a:pPr algn="ctr"/>
            <a:r>
              <a:rPr lang="en-US" sz="3200" b="1" dirty="0" smtClean="0">
                <a:effectLst>
                  <a:outerShdw blurRad="38100" dist="38100" dir="2700000" algn="tl">
                    <a:srgbClr val="000000">
                      <a:alpha val="43137"/>
                    </a:srgbClr>
                  </a:outerShdw>
                </a:effectLst>
                <a:latin typeface="Calibri" pitchFamily="34" charset="0"/>
                <a:cs typeface="Calibri" pitchFamily="34" charset="0"/>
              </a:rPr>
              <a:t>Accelerators</a:t>
            </a:r>
            <a:endParaRPr lang="en-US" sz="3200" b="1" dirty="0">
              <a:effectLst>
                <a:outerShdw blurRad="38100" dist="38100" dir="2700000" algn="tl">
                  <a:srgbClr val="000000">
                    <a:alpha val="43137"/>
                  </a:srgbClr>
                </a:outerShdw>
              </a:effectLst>
              <a:latin typeface="Calibri" pitchFamily="34" charset="0"/>
              <a:cs typeface="Calibri" pitchFamily="34" charset="0"/>
            </a:endParaRPr>
          </a:p>
        </p:txBody>
      </p:sp>
      <p:sp>
        <p:nvSpPr>
          <p:cNvPr id="105" name="Flowchart: Process 104"/>
          <p:cNvSpPr/>
          <p:nvPr/>
        </p:nvSpPr>
        <p:spPr bwMode="auto">
          <a:xfrm>
            <a:off x="14463228" y="9940899"/>
            <a:ext cx="506133" cy="839007"/>
          </a:xfrm>
          <a:prstGeom prst="flowChartProcess">
            <a:avLst/>
          </a:prstGeom>
          <a:blipFill dpi="0" rotWithShape="0">
            <a:blip r:embed="rId5">
              <a:duotone>
                <a:prstClr val="black"/>
                <a:schemeClr val="accent2">
                  <a:tint val="45000"/>
                  <a:satMod val="400000"/>
                </a:schemeClr>
              </a:duotone>
            </a:blip>
            <a:srcRect/>
            <a:tile tx="0" ty="0" sx="100000" sy="100000" flip="none" algn="tl"/>
          </a:blipFill>
          <a:ln w="25400" cap="flat" cmpd="sng" algn="ctr">
            <a:solidFill>
              <a:srgbClr val="000000"/>
            </a:solidFill>
            <a:prstDash val="solid"/>
            <a:round/>
            <a:headEnd type="none" w="med" len="med"/>
            <a:tailEnd type="none" w="med" len="med"/>
          </a:ln>
          <a:effectLst>
            <a:outerShdw blurRad="152400" dist="317500" dir="5400000" sx="90000" sy="-19000" rotWithShape="0">
              <a:prstClr val="black">
                <a:alpha val="15000"/>
              </a:prstClr>
            </a:outerShdw>
          </a:effectLst>
          <a:scene3d>
            <a:camera prst="perspectiveContrastingRightFacing" fov="2700000">
              <a:rot lat="623785" lon="18963666" rev="0"/>
            </a:camera>
            <a:lightRig rig="flood" dir="t"/>
          </a:scene3d>
          <a:sp3d extrusionH="241300" contourW="44450" prstMaterial="metal">
            <a:bevelT w="209550"/>
            <a:bevelB w="101600"/>
            <a:extrusionClr>
              <a:srgbClr val="482F85"/>
            </a:extrusionClr>
            <a:contourClr>
              <a:schemeClr val="tx1"/>
            </a:contourClr>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6" name="Flowchart: Process 105"/>
          <p:cNvSpPr/>
          <p:nvPr/>
        </p:nvSpPr>
        <p:spPr bwMode="auto">
          <a:xfrm>
            <a:off x="15149028" y="9940899"/>
            <a:ext cx="506133" cy="839007"/>
          </a:xfrm>
          <a:prstGeom prst="flowChartProcess">
            <a:avLst/>
          </a:prstGeom>
          <a:blipFill dpi="0" rotWithShape="0">
            <a:blip r:embed="rId5">
              <a:duotone>
                <a:prstClr val="black"/>
                <a:schemeClr val="accent2">
                  <a:tint val="45000"/>
                  <a:satMod val="400000"/>
                </a:schemeClr>
              </a:duotone>
            </a:blip>
            <a:srcRect/>
            <a:tile tx="0" ty="0" sx="100000" sy="100000" flip="none" algn="tl"/>
          </a:blipFill>
          <a:ln w="25400" cap="flat" cmpd="sng" algn="ctr">
            <a:solidFill>
              <a:srgbClr val="000000"/>
            </a:solidFill>
            <a:prstDash val="solid"/>
            <a:round/>
            <a:headEnd type="none" w="med" len="med"/>
            <a:tailEnd type="none" w="med" len="med"/>
          </a:ln>
          <a:effectLst>
            <a:outerShdw blurRad="152400" dist="317500" dir="5400000" sx="90000" sy="-19000" rotWithShape="0">
              <a:prstClr val="black">
                <a:alpha val="15000"/>
              </a:prstClr>
            </a:outerShdw>
          </a:effectLst>
          <a:scene3d>
            <a:camera prst="perspectiveContrastingRightFacing" fov="2700000">
              <a:rot lat="623785" lon="18963666" rev="0"/>
            </a:camera>
            <a:lightRig rig="flood" dir="t"/>
          </a:scene3d>
          <a:sp3d extrusionH="241300" contourW="44450" prstMaterial="metal">
            <a:bevelT w="209550"/>
            <a:bevelB w="101600"/>
            <a:extrusionClr>
              <a:srgbClr val="482F85"/>
            </a:extrusionClr>
            <a:contourClr>
              <a:schemeClr val="tx1"/>
            </a:contourClr>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7" name="Flowchart: Process 106"/>
          <p:cNvSpPr/>
          <p:nvPr/>
        </p:nvSpPr>
        <p:spPr bwMode="auto">
          <a:xfrm>
            <a:off x="15834828" y="9940897"/>
            <a:ext cx="506133" cy="839007"/>
          </a:xfrm>
          <a:prstGeom prst="flowChartProcess">
            <a:avLst/>
          </a:prstGeom>
          <a:blipFill dpi="0" rotWithShape="0">
            <a:blip r:embed="rId5">
              <a:duotone>
                <a:prstClr val="black"/>
                <a:schemeClr val="accent2">
                  <a:tint val="45000"/>
                  <a:satMod val="400000"/>
                </a:schemeClr>
              </a:duotone>
            </a:blip>
            <a:srcRect/>
            <a:tile tx="0" ty="0" sx="100000" sy="100000" flip="none" algn="tl"/>
          </a:blipFill>
          <a:ln w="25400" cap="flat" cmpd="sng" algn="ctr">
            <a:solidFill>
              <a:srgbClr val="000000"/>
            </a:solidFill>
            <a:prstDash val="solid"/>
            <a:round/>
            <a:headEnd type="none" w="med" len="med"/>
            <a:tailEnd type="none" w="med" len="med"/>
          </a:ln>
          <a:effectLst>
            <a:outerShdw blurRad="152400" dist="317500" dir="5400000" sx="90000" sy="-19000" rotWithShape="0">
              <a:prstClr val="black">
                <a:alpha val="15000"/>
              </a:prstClr>
            </a:outerShdw>
          </a:effectLst>
          <a:scene3d>
            <a:camera prst="perspectiveContrastingRightFacing" fov="2700000">
              <a:rot lat="623785" lon="18963666" rev="0"/>
            </a:camera>
            <a:lightRig rig="flood" dir="t"/>
          </a:scene3d>
          <a:sp3d extrusionH="241300" contourW="44450" prstMaterial="metal">
            <a:bevelT w="209550"/>
            <a:bevelB w="101600"/>
            <a:extrusionClr>
              <a:srgbClr val="482F85"/>
            </a:extrusionClr>
            <a:contourClr>
              <a:schemeClr val="tx1"/>
            </a:contourClr>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8" name="Flowchart: Process 107"/>
          <p:cNvSpPr/>
          <p:nvPr/>
        </p:nvSpPr>
        <p:spPr bwMode="auto">
          <a:xfrm>
            <a:off x="16520628" y="9940889"/>
            <a:ext cx="506133" cy="839007"/>
          </a:xfrm>
          <a:prstGeom prst="flowChartProcess">
            <a:avLst/>
          </a:prstGeom>
          <a:blipFill dpi="0" rotWithShape="0">
            <a:blip r:embed="rId5">
              <a:duotone>
                <a:prstClr val="black"/>
                <a:schemeClr val="accent2">
                  <a:tint val="45000"/>
                  <a:satMod val="400000"/>
                </a:schemeClr>
              </a:duotone>
            </a:blip>
            <a:srcRect/>
            <a:tile tx="0" ty="0" sx="100000" sy="100000" flip="none" algn="tl"/>
          </a:blipFill>
          <a:ln w="25400" cap="flat" cmpd="sng" algn="ctr">
            <a:solidFill>
              <a:srgbClr val="000000"/>
            </a:solidFill>
            <a:prstDash val="solid"/>
            <a:round/>
            <a:headEnd type="none" w="med" len="med"/>
            <a:tailEnd type="none" w="med" len="med"/>
          </a:ln>
          <a:effectLst>
            <a:outerShdw blurRad="152400" dist="317500" dir="5400000" sx="90000" sy="-19000" rotWithShape="0">
              <a:prstClr val="black">
                <a:alpha val="15000"/>
              </a:prstClr>
            </a:outerShdw>
          </a:effectLst>
          <a:scene3d>
            <a:camera prst="perspectiveContrastingRightFacing" fov="2700000">
              <a:rot lat="623785" lon="18963666" rev="0"/>
            </a:camera>
            <a:lightRig rig="flood" dir="t"/>
          </a:scene3d>
          <a:sp3d extrusionH="241300" contourW="44450" prstMaterial="metal">
            <a:bevelT w="209550"/>
            <a:bevelB w="101600"/>
            <a:extrusionClr>
              <a:srgbClr val="482F85"/>
            </a:extrusionClr>
            <a:contourClr>
              <a:schemeClr val="tx1"/>
            </a:contourClr>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9" name="Flowchart: Process 108"/>
          <p:cNvSpPr/>
          <p:nvPr/>
        </p:nvSpPr>
        <p:spPr bwMode="auto">
          <a:xfrm>
            <a:off x="17206428" y="9940899"/>
            <a:ext cx="506133" cy="839007"/>
          </a:xfrm>
          <a:prstGeom prst="flowChartProcess">
            <a:avLst/>
          </a:prstGeom>
          <a:blipFill dpi="0" rotWithShape="0">
            <a:blip r:embed="rId5">
              <a:duotone>
                <a:prstClr val="black"/>
                <a:schemeClr val="accent2">
                  <a:tint val="45000"/>
                  <a:satMod val="400000"/>
                </a:schemeClr>
              </a:duotone>
            </a:blip>
            <a:srcRect/>
            <a:tile tx="0" ty="0" sx="100000" sy="100000" flip="none" algn="tl"/>
          </a:blipFill>
          <a:ln w="25400" cap="flat" cmpd="sng" algn="ctr">
            <a:solidFill>
              <a:srgbClr val="000000"/>
            </a:solidFill>
            <a:prstDash val="solid"/>
            <a:round/>
            <a:headEnd type="none" w="med" len="med"/>
            <a:tailEnd type="none" w="med" len="med"/>
          </a:ln>
          <a:effectLst>
            <a:outerShdw blurRad="152400" dist="317500" dir="5400000" sx="90000" sy="-19000" rotWithShape="0">
              <a:prstClr val="black">
                <a:alpha val="15000"/>
              </a:prstClr>
            </a:outerShdw>
          </a:effectLst>
          <a:scene3d>
            <a:camera prst="perspectiveContrastingRightFacing" fov="2700000">
              <a:rot lat="623785" lon="18963666" rev="0"/>
            </a:camera>
            <a:lightRig rig="flood" dir="t"/>
          </a:scene3d>
          <a:sp3d extrusionH="241300" contourW="44450" prstMaterial="metal">
            <a:bevelT w="209550"/>
            <a:bevelB w="101600"/>
            <a:extrusionClr>
              <a:srgbClr val="482F85"/>
            </a:extrusionClr>
            <a:contourClr>
              <a:schemeClr val="tx1"/>
            </a:contourClr>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1" name="Flowchart: Process 110"/>
          <p:cNvSpPr/>
          <p:nvPr/>
        </p:nvSpPr>
        <p:spPr bwMode="auto">
          <a:xfrm>
            <a:off x="14766783" y="10219517"/>
            <a:ext cx="506133" cy="839007"/>
          </a:xfrm>
          <a:prstGeom prst="flowChartProcess">
            <a:avLst/>
          </a:prstGeom>
          <a:blipFill dpi="0" rotWithShape="0">
            <a:blip r:embed="rId6">
              <a:duotone>
                <a:prstClr val="black"/>
                <a:schemeClr val="accent2">
                  <a:tint val="45000"/>
                  <a:satMod val="400000"/>
                </a:schemeClr>
              </a:duotone>
            </a:blip>
            <a:srcRect/>
            <a:tile tx="0" ty="0" sx="100000" sy="100000" flip="none" algn="tl"/>
          </a:blipFill>
          <a:ln w="25400" cap="flat" cmpd="sng" algn="ctr">
            <a:solidFill>
              <a:srgbClr val="000000"/>
            </a:solidFill>
            <a:prstDash val="solid"/>
            <a:round/>
            <a:headEnd type="none" w="med" len="med"/>
            <a:tailEnd type="none" w="med" len="med"/>
          </a:ln>
          <a:effectLst>
            <a:outerShdw blurRad="152400" dist="317500" dir="5400000" sx="90000" sy="-19000" rotWithShape="0">
              <a:prstClr val="black">
                <a:alpha val="15000"/>
              </a:prstClr>
            </a:outerShdw>
          </a:effectLst>
          <a:scene3d>
            <a:camera prst="perspectiveContrastingRightFacing" fov="2700000">
              <a:rot lat="623785" lon="18963666" rev="0"/>
            </a:camera>
            <a:lightRig rig="flood" dir="t"/>
          </a:scene3d>
          <a:sp3d extrusionH="241300" contourW="44450" prstMaterial="metal">
            <a:bevelT w="209550"/>
            <a:bevelB w="101600"/>
            <a:extrusionClr>
              <a:srgbClr val="482F85"/>
            </a:extrusionClr>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2" name="Flowchart: Process 111"/>
          <p:cNvSpPr/>
          <p:nvPr/>
        </p:nvSpPr>
        <p:spPr bwMode="auto">
          <a:xfrm>
            <a:off x="15452583" y="10219517"/>
            <a:ext cx="506133" cy="839007"/>
          </a:xfrm>
          <a:prstGeom prst="flowChartProcess">
            <a:avLst/>
          </a:prstGeom>
          <a:blipFill dpi="0" rotWithShape="0">
            <a:blip r:embed="rId5">
              <a:duotone>
                <a:prstClr val="black"/>
                <a:schemeClr val="accent2">
                  <a:tint val="45000"/>
                  <a:satMod val="400000"/>
                </a:schemeClr>
              </a:duotone>
            </a:blip>
            <a:srcRect/>
            <a:tile tx="0" ty="0" sx="100000" sy="100000" flip="none" algn="tl"/>
          </a:blipFill>
          <a:ln w="25400" cap="flat" cmpd="sng" algn="ctr">
            <a:solidFill>
              <a:srgbClr val="000000"/>
            </a:solidFill>
            <a:prstDash val="solid"/>
            <a:round/>
            <a:headEnd type="none" w="med" len="med"/>
            <a:tailEnd type="none" w="med" len="med"/>
          </a:ln>
          <a:effectLst>
            <a:outerShdw blurRad="152400" dist="317500" dir="5400000" sx="90000" sy="-19000" rotWithShape="0">
              <a:prstClr val="black">
                <a:alpha val="15000"/>
              </a:prstClr>
            </a:outerShdw>
          </a:effectLst>
          <a:scene3d>
            <a:camera prst="perspectiveContrastingRightFacing" fov="2700000">
              <a:rot lat="623785" lon="18963666" rev="0"/>
            </a:camera>
            <a:lightRig rig="flood" dir="t"/>
          </a:scene3d>
          <a:sp3d extrusionH="241300" contourW="44450" prstMaterial="metal">
            <a:bevelT w="209550"/>
            <a:bevelB w="101600"/>
            <a:extrusionClr>
              <a:srgbClr val="482F85"/>
            </a:extrusionClr>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3" name="Flowchart: Process 112"/>
          <p:cNvSpPr/>
          <p:nvPr/>
        </p:nvSpPr>
        <p:spPr bwMode="auto">
          <a:xfrm>
            <a:off x="16138383" y="10219515"/>
            <a:ext cx="506133" cy="839007"/>
          </a:xfrm>
          <a:prstGeom prst="flowChartProcess">
            <a:avLst/>
          </a:prstGeom>
          <a:blipFill dpi="0" rotWithShape="0">
            <a:blip r:embed="rId5">
              <a:duotone>
                <a:prstClr val="black"/>
                <a:schemeClr val="accent2">
                  <a:tint val="45000"/>
                  <a:satMod val="400000"/>
                </a:schemeClr>
              </a:duotone>
            </a:blip>
            <a:srcRect/>
            <a:tile tx="0" ty="0" sx="100000" sy="100000" flip="none" algn="tl"/>
          </a:blipFill>
          <a:ln w="25400" cap="flat" cmpd="sng" algn="ctr">
            <a:solidFill>
              <a:srgbClr val="000000"/>
            </a:solidFill>
            <a:prstDash val="solid"/>
            <a:round/>
            <a:headEnd type="none" w="med" len="med"/>
            <a:tailEnd type="none" w="med" len="med"/>
          </a:ln>
          <a:effectLst>
            <a:outerShdw blurRad="152400" dist="317500" dir="5400000" sx="90000" sy="-19000" rotWithShape="0">
              <a:prstClr val="black">
                <a:alpha val="15000"/>
              </a:prstClr>
            </a:outerShdw>
          </a:effectLst>
          <a:scene3d>
            <a:camera prst="perspectiveContrastingRightFacing" fov="2700000">
              <a:rot lat="623785" lon="18963666" rev="0"/>
            </a:camera>
            <a:lightRig rig="flood" dir="t"/>
          </a:scene3d>
          <a:sp3d extrusionH="241300" contourW="44450" prstMaterial="metal">
            <a:bevelT w="209550"/>
            <a:bevelB w="101600"/>
            <a:extrusionClr>
              <a:srgbClr val="482F85"/>
            </a:extrusionClr>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4" name="Flowchart: Process 113"/>
          <p:cNvSpPr/>
          <p:nvPr/>
        </p:nvSpPr>
        <p:spPr bwMode="auto">
          <a:xfrm>
            <a:off x="16824183" y="10219507"/>
            <a:ext cx="506133" cy="839007"/>
          </a:xfrm>
          <a:prstGeom prst="flowChartProcess">
            <a:avLst/>
          </a:prstGeom>
          <a:blipFill dpi="0" rotWithShape="0">
            <a:blip r:embed="rId5">
              <a:duotone>
                <a:prstClr val="black"/>
                <a:schemeClr val="accent2">
                  <a:tint val="45000"/>
                  <a:satMod val="400000"/>
                </a:schemeClr>
              </a:duotone>
            </a:blip>
            <a:srcRect/>
            <a:tile tx="0" ty="0" sx="100000" sy="100000" flip="none" algn="tl"/>
          </a:blipFill>
          <a:ln w="25400" cap="flat" cmpd="sng" algn="ctr">
            <a:solidFill>
              <a:srgbClr val="000000"/>
            </a:solidFill>
            <a:prstDash val="solid"/>
            <a:round/>
            <a:headEnd type="none" w="med" len="med"/>
            <a:tailEnd type="none" w="med" len="med"/>
          </a:ln>
          <a:effectLst>
            <a:outerShdw blurRad="152400" dist="317500" dir="5400000" sx="90000" sy="-19000" rotWithShape="0">
              <a:prstClr val="black">
                <a:alpha val="15000"/>
              </a:prstClr>
            </a:outerShdw>
          </a:effectLst>
          <a:scene3d>
            <a:camera prst="perspectiveContrastingRightFacing" fov="2700000">
              <a:rot lat="623785" lon="18963666" rev="0"/>
            </a:camera>
            <a:lightRig rig="flood" dir="t"/>
          </a:scene3d>
          <a:sp3d extrusionH="241300" contourW="44450" prstMaterial="metal">
            <a:bevelT w="209550"/>
            <a:bevelB w="101600"/>
            <a:extrusionClr>
              <a:srgbClr val="482F85"/>
            </a:extrusionClr>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5" name="Flowchart: Process 114"/>
          <p:cNvSpPr/>
          <p:nvPr/>
        </p:nvSpPr>
        <p:spPr bwMode="auto">
          <a:xfrm>
            <a:off x="17509983" y="10219517"/>
            <a:ext cx="506133" cy="839007"/>
          </a:xfrm>
          <a:prstGeom prst="flowChartProcess">
            <a:avLst/>
          </a:prstGeom>
          <a:blipFill dpi="0" rotWithShape="0">
            <a:blip r:embed="rId5">
              <a:duotone>
                <a:prstClr val="black"/>
                <a:schemeClr val="accent2">
                  <a:tint val="45000"/>
                  <a:satMod val="400000"/>
                </a:schemeClr>
              </a:duotone>
            </a:blip>
            <a:srcRect/>
            <a:tile tx="0" ty="0" sx="100000" sy="100000" flip="none" algn="tl"/>
          </a:blipFill>
          <a:ln w="25400" cap="flat" cmpd="sng" algn="ctr">
            <a:solidFill>
              <a:srgbClr val="000000"/>
            </a:solidFill>
            <a:prstDash val="solid"/>
            <a:round/>
            <a:headEnd type="none" w="med" len="med"/>
            <a:tailEnd type="none" w="med" len="med"/>
          </a:ln>
          <a:effectLst>
            <a:outerShdw blurRad="152400" dist="317500" dir="5400000" sx="90000" sy="-19000" rotWithShape="0">
              <a:prstClr val="black">
                <a:alpha val="15000"/>
              </a:prstClr>
            </a:outerShdw>
          </a:effectLst>
          <a:scene3d>
            <a:camera prst="perspectiveContrastingRightFacing" fov="2700000">
              <a:rot lat="623785" lon="18963666" rev="0"/>
            </a:camera>
            <a:lightRig rig="flood" dir="t"/>
          </a:scene3d>
          <a:sp3d extrusionH="241300" contourW="44450" prstMaterial="metal">
            <a:bevelT w="209550"/>
            <a:bevelB w="101600"/>
            <a:extrusionClr>
              <a:srgbClr val="482F85"/>
            </a:extrusionClr>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6" name="Flowchart: Process 115"/>
          <p:cNvSpPr/>
          <p:nvPr/>
        </p:nvSpPr>
        <p:spPr bwMode="auto">
          <a:xfrm>
            <a:off x="2048797" y="9940909"/>
            <a:ext cx="506133" cy="839007"/>
          </a:xfrm>
          <a:prstGeom prst="flowChartProcess">
            <a:avLst/>
          </a:prstGeom>
          <a:blipFill dpi="0" rotWithShape="0">
            <a:blip r:embed="rId5">
              <a:duotone>
                <a:prstClr val="black"/>
                <a:schemeClr val="accent2">
                  <a:tint val="45000"/>
                  <a:satMod val="400000"/>
                </a:schemeClr>
              </a:duotone>
            </a:blip>
            <a:srcRect/>
            <a:tile tx="0" ty="0" sx="100000" sy="100000" flip="none" algn="tl"/>
          </a:blipFill>
          <a:ln w="25400" cap="flat" cmpd="sng" algn="ctr">
            <a:solidFill>
              <a:srgbClr val="000000"/>
            </a:solidFill>
            <a:prstDash val="solid"/>
            <a:round/>
            <a:headEnd type="none" w="med" len="med"/>
            <a:tailEnd type="none" w="med" len="med"/>
          </a:ln>
          <a:effectLst>
            <a:outerShdw blurRad="152400" dist="317500" dir="5400000" sx="90000" sy="-19000" rotWithShape="0">
              <a:prstClr val="black">
                <a:alpha val="15000"/>
              </a:prstClr>
            </a:outerShdw>
          </a:effectLst>
          <a:scene3d>
            <a:camera prst="perspectiveContrastingRightFacing" fov="2700000">
              <a:rot lat="623785" lon="18963666" rev="0"/>
            </a:camera>
            <a:lightRig rig="flood" dir="t"/>
          </a:scene3d>
          <a:sp3d extrusionH="241300" contourW="44450" prstMaterial="metal">
            <a:bevelT w="209550"/>
            <a:bevelB w="101600"/>
            <a:extrusionClr>
              <a:srgbClr val="482F85"/>
            </a:extrusionClr>
            <a:contourClr>
              <a:schemeClr val="tx1"/>
            </a:contourClr>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7" name="Flowchart: Process 116"/>
          <p:cNvSpPr/>
          <p:nvPr/>
        </p:nvSpPr>
        <p:spPr bwMode="auto">
          <a:xfrm>
            <a:off x="2734597" y="9940909"/>
            <a:ext cx="506133" cy="839007"/>
          </a:xfrm>
          <a:prstGeom prst="flowChartProcess">
            <a:avLst/>
          </a:prstGeom>
          <a:blipFill dpi="0" rotWithShape="0">
            <a:blip r:embed="rId5">
              <a:duotone>
                <a:prstClr val="black"/>
                <a:schemeClr val="accent2">
                  <a:tint val="45000"/>
                  <a:satMod val="400000"/>
                </a:schemeClr>
              </a:duotone>
            </a:blip>
            <a:srcRect/>
            <a:tile tx="0" ty="0" sx="100000" sy="100000" flip="none" algn="tl"/>
          </a:blipFill>
          <a:ln w="25400" cap="flat" cmpd="sng" algn="ctr">
            <a:solidFill>
              <a:srgbClr val="000000"/>
            </a:solidFill>
            <a:prstDash val="solid"/>
            <a:round/>
            <a:headEnd type="none" w="med" len="med"/>
            <a:tailEnd type="none" w="med" len="med"/>
          </a:ln>
          <a:effectLst>
            <a:outerShdw blurRad="152400" dist="317500" dir="5400000" sx="90000" sy="-19000" rotWithShape="0">
              <a:prstClr val="black">
                <a:alpha val="15000"/>
              </a:prstClr>
            </a:outerShdw>
          </a:effectLst>
          <a:scene3d>
            <a:camera prst="perspectiveContrastingRightFacing" fov="2700000">
              <a:rot lat="623785" lon="18963666" rev="0"/>
            </a:camera>
            <a:lightRig rig="flood" dir="t"/>
          </a:scene3d>
          <a:sp3d extrusionH="241300" contourW="44450" prstMaterial="metal">
            <a:bevelT w="209550"/>
            <a:bevelB w="101600"/>
            <a:extrusionClr>
              <a:srgbClr val="482F85"/>
            </a:extrusionClr>
            <a:contourClr>
              <a:schemeClr val="tx1"/>
            </a:contourClr>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8" name="Flowchart: Process 117"/>
          <p:cNvSpPr/>
          <p:nvPr/>
        </p:nvSpPr>
        <p:spPr bwMode="auto">
          <a:xfrm>
            <a:off x="3420397" y="9940907"/>
            <a:ext cx="506133" cy="839007"/>
          </a:xfrm>
          <a:prstGeom prst="flowChartProcess">
            <a:avLst/>
          </a:prstGeom>
          <a:blipFill dpi="0" rotWithShape="0">
            <a:blip r:embed="rId5">
              <a:duotone>
                <a:prstClr val="black"/>
                <a:schemeClr val="accent2">
                  <a:tint val="45000"/>
                  <a:satMod val="400000"/>
                </a:schemeClr>
              </a:duotone>
            </a:blip>
            <a:srcRect/>
            <a:tile tx="0" ty="0" sx="100000" sy="100000" flip="none" algn="tl"/>
          </a:blipFill>
          <a:ln w="25400" cap="flat" cmpd="sng" algn="ctr">
            <a:solidFill>
              <a:srgbClr val="000000"/>
            </a:solidFill>
            <a:prstDash val="solid"/>
            <a:round/>
            <a:headEnd type="none" w="med" len="med"/>
            <a:tailEnd type="none" w="med" len="med"/>
          </a:ln>
          <a:effectLst>
            <a:outerShdw blurRad="152400" dist="317500" dir="5400000" sx="90000" sy="-19000" rotWithShape="0">
              <a:prstClr val="black">
                <a:alpha val="15000"/>
              </a:prstClr>
            </a:outerShdw>
          </a:effectLst>
          <a:scene3d>
            <a:camera prst="perspectiveContrastingRightFacing" fov="2700000">
              <a:rot lat="623785" lon="18963666" rev="0"/>
            </a:camera>
            <a:lightRig rig="flood" dir="t"/>
          </a:scene3d>
          <a:sp3d extrusionH="241300" contourW="44450" prstMaterial="metal">
            <a:bevelT w="209550"/>
            <a:bevelB w="101600"/>
            <a:extrusionClr>
              <a:srgbClr val="482F85"/>
            </a:extrusionClr>
            <a:contourClr>
              <a:schemeClr val="tx1"/>
            </a:contourClr>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9" name="Flowchart: Process 118"/>
          <p:cNvSpPr/>
          <p:nvPr/>
        </p:nvSpPr>
        <p:spPr bwMode="auto">
          <a:xfrm>
            <a:off x="4106197" y="9940899"/>
            <a:ext cx="506133" cy="839007"/>
          </a:xfrm>
          <a:prstGeom prst="flowChartProcess">
            <a:avLst/>
          </a:prstGeom>
          <a:blipFill dpi="0" rotWithShape="0">
            <a:blip r:embed="rId5">
              <a:duotone>
                <a:prstClr val="black"/>
                <a:schemeClr val="accent2">
                  <a:tint val="45000"/>
                  <a:satMod val="400000"/>
                </a:schemeClr>
              </a:duotone>
            </a:blip>
            <a:srcRect/>
            <a:tile tx="0" ty="0" sx="100000" sy="100000" flip="none" algn="tl"/>
          </a:blipFill>
          <a:ln w="25400" cap="flat" cmpd="sng" algn="ctr">
            <a:solidFill>
              <a:srgbClr val="000000"/>
            </a:solidFill>
            <a:prstDash val="solid"/>
            <a:round/>
            <a:headEnd type="none" w="med" len="med"/>
            <a:tailEnd type="none" w="med" len="med"/>
          </a:ln>
          <a:effectLst>
            <a:outerShdw blurRad="152400" dist="317500" dir="5400000" sx="90000" sy="-19000" rotWithShape="0">
              <a:prstClr val="black">
                <a:alpha val="15000"/>
              </a:prstClr>
            </a:outerShdw>
          </a:effectLst>
          <a:scene3d>
            <a:camera prst="perspectiveContrastingRightFacing" fov="2700000">
              <a:rot lat="623785" lon="18963666" rev="0"/>
            </a:camera>
            <a:lightRig rig="flood" dir="t"/>
          </a:scene3d>
          <a:sp3d extrusionH="241300" contourW="44450" prstMaterial="metal">
            <a:bevelT w="209550"/>
            <a:bevelB w="101600"/>
            <a:extrusionClr>
              <a:srgbClr val="482F85"/>
            </a:extrusionClr>
            <a:contourClr>
              <a:schemeClr val="tx1"/>
            </a:contourClr>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1" name="Flowchart: Process 120"/>
          <p:cNvSpPr/>
          <p:nvPr/>
        </p:nvSpPr>
        <p:spPr bwMode="auto">
          <a:xfrm>
            <a:off x="2352352" y="10219527"/>
            <a:ext cx="506133" cy="839007"/>
          </a:xfrm>
          <a:prstGeom prst="flowChartProcess">
            <a:avLst/>
          </a:prstGeom>
          <a:blipFill dpi="0" rotWithShape="0">
            <a:blip r:embed="rId6">
              <a:duotone>
                <a:prstClr val="black"/>
                <a:schemeClr val="accent2">
                  <a:tint val="45000"/>
                  <a:satMod val="400000"/>
                </a:schemeClr>
              </a:duotone>
            </a:blip>
            <a:srcRect/>
            <a:tile tx="0" ty="0" sx="100000" sy="100000" flip="none" algn="tl"/>
          </a:blipFill>
          <a:ln w="25400" cap="flat" cmpd="sng" algn="ctr">
            <a:solidFill>
              <a:srgbClr val="000000"/>
            </a:solidFill>
            <a:prstDash val="solid"/>
            <a:round/>
            <a:headEnd type="none" w="med" len="med"/>
            <a:tailEnd type="none" w="med" len="med"/>
          </a:ln>
          <a:effectLst>
            <a:outerShdw blurRad="152400" dist="317500" dir="5400000" sx="90000" sy="-19000" rotWithShape="0">
              <a:prstClr val="black">
                <a:alpha val="15000"/>
              </a:prstClr>
            </a:outerShdw>
          </a:effectLst>
          <a:scene3d>
            <a:camera prst="perspectiveContrastingRightFacing" fov="2700000">
              <a:rot lat="623785" lon="18963666" rev="0"/>
            </a:camera>
            <a:lightRig rig="flood" dir="t"/>
          </a:scene3d>
          <a:sp3d extrusionH="241300" contourW="44450" prstMaterial="metal">
            <a:bevelT w="209550"/>
            <a:bevelB w="101600"/>
            <a:extrusionClr>
              <a:srgbClr val="482F85"/>
            </a:extrusionClr>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2" name="Flowchart: Process 121"/>
          <p:cNvSpPr/>
          <p:nvPr/>
        </p:nvSpPr>
        <p:spPr bwMode="auto">
          <a:xfrm>
            <a:off x="3038152" y="10219527"/>
            <a:ext cx="506133" cy="839007"/>
          </a:xfrm>
          <a:prstGeom prst="flowChartProcess">
            <a:avLst/>
          </a:prstGeom>
          <a:blipFill dpi="0" rotWithShape="0">
            <a:blip r:embed="rId5">
              <a:duotone>
                <a:prstClr val="black"/>
                <a:schemeClr val="accent2">
                  <a:tint val="45000"/>
                  <a:satMod val="400000"/>
                </a:schemeClr>
              </a:duotone>
            </a:blip>
            <a:srcRect/>
            <a:tile tx="0" ty="0" sx="100000" sy="100000" flip="none" algn="tl"/>
          </a:blipFill>
          <a:ln w="25400" cap="flat" cmpd="sng" algn="ctr">
            <a:solidFill>
              <a:srgbClr val="000000"/>
            </a:solidFill>
            <a:prstDash val="solid"/>
            <a:round/>
            <a:headEnd type="none" w="med" len="med"/>
            <a:tailEnd type="none" w="med" len="med"/>
          </a:ln>
          <a:effectLst>
            <a:outerShdw blurRad="152400" dist="317500" dir="5400000" sx="90000" sy="-19000" rotWithShape="0">
              <a:prstClr val="black">
                <a:alpha val="15000"/>
              </a:prstClr>
            </a:outerShdw>
          </a:effectLst>
          <a:scene3d>
            <a:camera prst="perspectiveContrastingRightFacing" fov="2700000">
              <a:rot lat="623785" lon="18963666" rev="0"/>
            </a:camera>
            <a:lightRig rig="flood" dir="t"/>
          </a:scene3d>
          <a:sp3d extrusionH="241300" contourW="44450" prstMaterial="metal">
            <a:bevelT w="209550"/>
            <a:bevelB w="101600"/>
            <a:extrusionClr>
              <a:srgbClr val="482F85"/>
            </a:extrusionClr>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3" name="Flowchart: Process 122"/>
          <p:cNvSpPr/>
          <p:nvPr/>
        </p:nvSpPr>
        <p:spPr bwMode="auto">
          <a:xfrm>
            <a:off x="3723952" y="10219525"/>
            <a:ext cx="506133" cy="839007"/>
          </a:xfrm>
          <a:prstGeom prst="flowChartProcess">
            <a:avLst/>
          </a:prstGeom>
          <a:blipFill dpi="0" rotWithShape="0">
            <a:blip r:embed="rId5">
              <a:duotone>
                <a:prstClr val="black"/>
                <a:schemeClr val="accent2">
                  <a:tint val="45000"/>
                  <a:satMod val="400000"/>
                </a:schemeClr>
              </a:duotone>
            </a:blip>
            <a:srcRect/>
            <a:tile tx="0" ty="0" sx="100000" sy="100000" flip="none" algn="tl"/>
          </a:blipFill>
          <a:ln w="25400" cap="flat" cmpd="sng" algn="ctr">
            <a:solidFill>
              <a:srgbClr val="000000"/>
            </a:solidFill>
            <a:prstDash val="solid"/>
            <a:round/>
            <a:headEnd type="none" w="med" len="med"/>
            <a:tailEnd type="none" w="med" len="med"/>
          </a:ln>
          <a:effectLst>
            <a:outerShdw blurRad="152400" dist="317500" dir="5400000" sx="90000" sy="-19000" rotWithShape="0">
              <a:prstClr val="black">
                <a:alpha val="15000"/>
              </a:prstClr>
            </a:outerShdw>
          </a:effectLst>
          <a:scene3d>
            <a:camera prst="perspectiveContrastingRightFacing" fov="2700000">
              <a:rot lat="623785" lon="18963666" rev="0"/>
            </a:camera>
            <a:lightRig rig="flood" dir="t"/>
          </a:scene3d>
          <a:sp3d extrusionH="241300" contourW="44450" prstMaterial="metal">
            <a:bevelT w="209550"/>
            <a:bevelB w="101600"/>
            <a:extrusionClr>
              <a:srgbClr val="482F85"/>
            </a:extrusionClr>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4" name="Flowchart: Process 123"/>
          <p:cNvSpPr/>
          <p:nvPr/>
        </p:nvSpPr>
        <p:spPr bwMode="auto">
          <a:xfrm>
            <a:off x="4409752" y="10219517"/>
            <a:ext cx="506133" cy="839007"/>
          </a:xfrm>
          <a:prstGeom prst="flowChartProcess">
            <a:avLst/>
          </a:prstGeom>
          <a:blipFill dpi="0" rotWithShape="0">
            <a:blip r:embed="rId5">
              <a:duotone>
                <a:prstClr val="black"/>
                <a:schemeClr val="accent2">
                  <a:tint val="45000"/>
                  <a:satMod val="400000"/>
                </a:schemeClr>
              </a:duotone>
            </a:blip>
            <a:srcRect/>
            <a:tile tx="0" ty="0" sx="100000" sy="100000" flip="none" algn="tl"/>
          </a:blipFill>
          <a:ln w="25400" cap="flat" cmpd="sng" algn="ctr">
            <a:solidFill>
              <a:srgbClr val="000000"/>
            </a:solidFill>
            <a:prstDash val="solid"/>
            <a:round/>
            <a:headEnd type="none" w="med" len="med"/>
            <a:tailEnd type="none" w="med" len="med"/>
          </a:ln>
          <a:effectLst>
            <a:outerShdw blurRad="152400" dist="317500" dir="5400000" sx="90000" sy="-19000" rotWithShape="0">
              <a:prstClr val="black">
                <a:alpha val="15000"/>
              </a:prstClr>
            </a:outerShdw>
          </a:effectLst>
          <a:scene3d>
            <a:camera prst="perspectiveContrastingRightFacing" fov="2700000">
              <a:rot lat="623785" lon="18963666" rev="0"/>
            </a:camera>
            <a:lightRig rig="flood" dir="t"/>
          </a:scene3d>
          <a:sp3d extrusionH="241300" contourW="44450" prstMaterial="metal">
            <a:bevelT w="209550"/>
            <a:bevelB w="101600"/>
            <a:extrusionClr>
              <a:srgbClr val="482F85"/>
            </a:extrusionClr>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32" name="TextBox 131"/>
          <p:cNvSpPr txBox="1">
            <a:spLocks noChangeAspect="1"/>
          </p:cNvSpPr>
          <p:nvPr/>
        </p:nvSpPr>
        <p:spPr>
          <a:xfrm>
            <a:off x="1267519" y="9296400"/>
            <a:ext cx="5030469" cy="643253"/>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latin typeface="Calibri" pitchFamily="34" charset="0"/>
                <a:cs typeface="Calibri" pitchFamily="34" charset="0"/>
              </a:rPr>
              <a:t>8 Search Accelerators</a:t>
            </a:r>
            <a:endParaRPr lang="en-US" sz="3600" b="1" dirty="0">
              <a:effectLst>
                <a:outerShdw blurRad="38100" dist="38100" dir="2700000" algn="tl">
                  <a:srgbClr val="000000">
                    <a:alpha val="43137"/>
                  </a:srgbClr>
                </a:outerShdw>
              </a:effectLst>
              <a:latin typeface="Calibri" pitchFamily="34" charset="0"/>
              <a:cs typeface="Calibri" pitchFamily="34" charset="0"/>
            </a:endParaRPr>
          </a:p>
        </p:txBody>
      </p:sp>
      <p:sp>
        <p:nvSpPr>
          <p:cNvPr id="133" name="Flowchart: Magnetic Disk 132"/>
          <p:cNvSpPr>
            <a:spLocks noChangeAspect="1"/>
          </p:cNvSpPr>
          <p:nvPr/>
        </p:nvSpPr>
        <p:spPr>
          <a:xfrm>
            <a:off x="6054952" y="9452095"/>
            <a:ext cx="2388837" cy="1694502"/>
          </a:xfrm>
          <a:prstGeom prst="flowChartMagneticDisk">
            <a:avLst/>
          </a:prstGeom>
          <a:ln>
            <a:solidFill>
              <a:schemeClr val="tx1"/>
            </a:solidFill>
          </a:ln>
          <a:effectLst>
            <a:outerShdw blurRad="152400" dist="317500" dir="5400000" sx="90000" sy="-19000" rotWithShape="0">
              <a:prstClr val="black">
                <a:alpha val="15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34" name="TextBox 133"/>
          <p:cNvSpPr txBox="1">
            <a:spLocks noChangeAspect="1"/>
          </p:cNvSpPr>
          <p:nvPr/>
        </p:nvSpPr>
        <p:spPr>
          <a:xfrm>
            <a:off x="6084657" y="10075959"/>
            <a:ext cx="2373214" cy="769441"/>
          </a:xfrm>
          <a:prstGeom prst="rect">
            <a:avLst/>
          </a:prstGeom>
          <a:noFill/>
          <a:effectLst>
            <a:outerShdw blurRad="152400" dist="317500" dir="5400000" sx="90000" sy="-19000" rotWithShape="0">
              <a:prstClr val="black">
                <a:alpha val="15000"/>
              </a:prstClr>
            </a:outerShdw>
          </a:effectLst>
        </p:spPr>
        <p:txBody>
          <a:bodyPr wrap="none" rtlCol="0">
            <a:spAutoFit/>
          </a:bodyPr>
          <a:lstStyle/>
          <a:p>
            <a:pPr algn="ctr"/>
            <a:r>
              <a:rPr lang="en-US" sz="4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Database</a:t>
            </a:r>
            <a:endParaRPr lang="en-US" sz="44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
        <p:nvSpPr>
          <p:cNvPr id="90" name="Multiply 89"/>
          <p:cNvSpPr>
            <a:spLocks noChangeAspect="1"/>
          </p:cNvSpPr>
          <p:nvPr/>
        </p:nvSpPr>
        <p:spPr>
          <a:xfrm>
            <a:off x="5996919" y="9177072"/>
            <a:ext cx="2548689" cy="2366640"/>
          </a:xfrm>
          <a:prstGeom prst="mathMultiply">
            <a:avLst/>
          </a:prstGeom>
          <a:gradFill>
            <a:gsLst>
              <a:gs pos="0">
                <a:srgbClr val="FF0000">
                  <a:alpha val="39000"/>
                </a:srgbClr>
              </a:gs>
              <a:gs pos="100000">
                <a:srgbClr val="FF0000"/>
              </a:gs>
            </a:gsLst>
            <a:lin ang="16200000" scaled="0"/>
          </a:gradFill>
          <a:ln>
            <a:solidFill>
              <a:srgbClr val="FF0000"/>
            </a:solidFill>
          </a:ln>
          <a:effectLst>
            <a:outerShdw blurRad="152400" dist="317500" dir="5400000" sx="90000" sy="-19000"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nvGrpSpPr>
          <p:cNvPr id="148" name="Group 147"/>
          <p:cNvGrpSpPr/>
          <p:nvPr/>
        </p:nvGrpSpPr>
        <p:grpSpPr>
          <a:xfrm>
            <a:off x="16015921" y="7231725"/>
            <a:ext cx="1784634" cy="2220093"/>
            <a:chOff x="16687800" y="7575802"/>
            <a:chExt cx="1403634" cy="1875783"/>
          </a:xfrm>
          <a:effectLst>
            <a:outerShdw blurRad="50800" dist="38100" dir="2700000" algn="tl" rotWithShape="0">
              <a:prstClr val="black">
                <a:alpha val="40000"/>
              </a:prstClr>
            </a:outerShdw>
          </a:effectLst>
        </p:grpSpPr>
        <p:sp>
          <p:nvSpPr>
            <p:cNvPr id="136" name="Flowchart: Process 135"/>
            <p:cNvSpPr>
              <a:spLocks noChangeAspect="1"/>
            </p:cNvSpPr>
            <p:nvPr/>
          </p:nvSpPr>
          <p:spPr>
            <a:xfrm>
              <a:off x="16687800" y="7575802"/>
              <a:ext cx="1403634" cy="1598007"/>
            </a:xfrm>
            <a:prstGeom prst="flowChartProcess">
              <a:avLst/>
            </a:prstGeom>
            <a:gradFill flip="none" rotWithShape="1">
              <a:lin ang="5400000" scaled="1"/>
              <a:tileRect/>
            </a:gradFill>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3600" b="1" dirty="0" smtClean="0">
                  <a:effectLst>
                    <a:outerShdw blurRad="38100" dist="38100" dir="2700000" algn="tl">
                      <a:srgbClr val="000000">
                        <a:alpha val="43137"/>
                      </a:srgbClr>
                    </a:outerShdw>
                  </a:effectLst>
                  <a:latin typeface="Calibri" pitchFamily="34" charset="0"/>
                  <a:cs typeface="Calibri" pitchFamily="34" charset="0"/>
                </a:rPr>
                <a:t>C2</a:t>
              </a:r>
              <a:endParaRPr lang="en-US" sz="1800" b="1" dirty="0">
                <a:effectLst>
                  <a:outerShdw blurRad="38100" dist="38100" dir="2700000" algn="tl">
                    <a:srgbClr val="000000">
                      <a:alpha val="43137"/>
                    </a:srgbClr>
                  </a:outerShdw>
                </a:effectLst>
                <a:latin typeface="Calibri" pitchFamily="34" charset="0"/>
                <a:cs typeface="Calibri" pitchFamily="34" charset="0"/>
              </a:endParaRPr>
            </a:p>
          </p:txBody>
        </p:sp>
        <p:sp>
          <p:nvSpPr>
            <p:cNvPr id="137" name="TextBox 136"/>
            <p:cNvSpPr txBox="1">
              <a:spLocks noChangeAspect="1"/>
            </p:cNvSpPr>
            <p:nvPr/>
          </p:nvSpPr>
          <p:spPr>
            <a:xfrm>
              <a:off x="16687800" y="8125361"/>
              <a:ext cx="1403634" cy="1326224"/>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rPr>
                <a:t>Search</a:t>
              </a:r>
            </a:p>
            <a:p>
              <a:pPr algn="ctr"/>
              <a:r>
                <a:rPr lang="en-US" sz="2400" b="1" dirty="0">
                  <a:solidFill>
                    <a:schemeClr val="bg1"/>
                  </a:solidFill>
                  <a:effectLst>
                    <a:outerShdw blurRad="38100" dist="38100" dir="2700000" algn="tl">
                      <a:srgbClr val="000000">
                        <a:alpha val="43137"/>
                      </a:srgbClr>
                    </a:outerShdw>
                  </a:effectLst>
                </a:rPr>
                <a:t>F</a:t>
              </a:r>
              <a:r>
                <a:rPr lang="en-US" sz="2400" b="1" dirty="0" smtClean="0">
                  <a:solidFill>
                    <a:schemeClr val="bg1"/>
                  </a:solidFill>
                  <a:effectLst>
                    <a:outerShdw blurRad="38100" dist="38100" dir="2700000" algn="tl">
                      <a:srgbClr val="000000">
                        <a:alpha val="43137"/>
                      </a:srgbClr>
                    </a:outerShdw>
                  </a:effectLst>
                </a:rPr>
                <a:t>rontend</a:t>
              </a:r>
            </a:p>
            <a:p>
              <a:pPr algn="ctr"/>
              <a:r>
                <a:rPr lang="en-US" sz="2400" b="1" dirty="0" smtClean="0">
                  <a:solidFill>
                    <a:schemeClr val="bg1"/>
                  </a:solidFill>
                  <a:effectLst>
                    <a:outerShdw blurRad="38100" dist="38100" dir="2700000" algn="tl">
                      <a:srgbClr val="000000">
                        <a:alpha val="43137"/>
                      </a:srgbClr>
                    </a:outerShdw>
                  </a:effectLst>
                </a:rPr>
                <a:t>Services</a:t>
              </a:r>
            </a:p>
            <a:p>
              <a:pPr algn="ctr"/>
              <a:endParaRPr lang="en-US" sz="2400" dirty="0">
                <a:solidFill>
                  <a:schemeClr val="bg1"/>
                </a:solidFill>
              </a:endParaRPr>
            </a:p>
          </p:txBody>
        </p:sp>
      </p:grpSp>
      <p:grpSp>
        <p:nvGrpSpPr>
          <p:cNvPr id="147" name="Group 146"/>
          <p:cNvGrpSpPr/>
          <p:nvPr/>
        </p:nvGrpSpPr>
        <p:grpSpPr>
          <a:xfrm>
            <a:off x="18588813" y="7232002"/>
            <a:ext cx="1784634" cy="2220093"/>
            <a:chOff x="18757332" y="7575802"/>
            <a:chExt cx="1403634" cy="1875783"/>
          </a:xfrm>
          <a:effectLst>
            <a:outerShdw blurRad="50800" dist="38100" dir="2700000" algn="tl" rotWithShape="0">
              <a:prstClr val="black">
                <a:alpha val="40000"/>
              </a:prstClr>
            </a:outerShdw>
          </a:effectLst>
        </p:grpSpPr>
        <p:sp>
          <p:nvSpPr>
            <p:cNvPr id="138" name="Flowchart: Process 137"/>
            <p:cNvSpPr>
              <a:spLocks noChangeAspect="1"/>
            </p:cNvSpPr>
            <p:nvPr/>
          </p:nvSpPr>
          <p:spPr>
            <a:xfrm>
              <a:off x="18757332" y="7575802"/>
              <a:ext cx="1403634" cy="1598007"/>
            </a:xfrm>
            <a:prstGeom prst="flowChartProcess">
              <a:avLst/>
            </a:prstGeom>
            <a:gradFill flip="none" rotWithShape="1">
              <a:lin ang="5400000" scaled="1"/>
              <a:tileRect/>
            </a:gradFill>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3600" b="1" dirty="0" smtClean="0">
                  <a:effectLst>
                    <a:outerShdw blurRad="38100" dist="38100" dir="2700000" algn="tl">
                      <a:srgbClr val="000000">
                        <a:alpha val="43137"/>
                      </a:srgbClr>
                    </a:outerShdw>
                  </a:effectLst>
                  <a:latin typeface="Calibri" pitchFamily="34" charset="0"/>
                  <a:cs typeface="Calibri" pitchFamily="34" charset="0"/>
                </a:rPr>
                <a:t>C3</a:t>
              </a:r>
              <a:endParaRPr lang="en-US" sz="1800" b="1" dirty="0">
                <a:effectLst>
                  <a:outerShdw blurRad="38100" dist="38100" dir="2700000" algn="tl">
                    <a:srgbClr val="000000">
                      <a:alpha val="43137"/>
                    </a:srgbClr>
                  </a:outerShdw>
                </a:effectLst>
                <a:latin typeface="Calibri" pitchFamily="34" charset="0"/>
                <a:cs typeface="Calibri" pitchFamily="34" charset="0"/>
              </a:endParaRPr>
            </a:p>
          </p:txBody>
        </p:sp>
        <p:sp>
          <p:nvSpPr>
            <p:cNvPr id="139" name="TextBox 138"/>
            <p:cNvSpPr txBox="1">
              <a:spLocks noChangeAspect="1"/>
            </p:cNvSpPr>
            <p:nvPr/>
          </p:nvSpPr>
          <p:spPr>
            <a:xfrm>
              <a:off x="18757332" y="8125361"/>
              <a:ext cx="1403634" cy="1326224"/>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rPr>
                <a:t>Search</a:t>
              </a:r>
            </a:p>
            <a:p>
              <a:pPr algn="ctr"/>
              <a:r>
                <a:rPr lang="en-US" sz="2400" b="1" dirty="0">
                  <a:solidFill>
                    <a:schemeClr val="bg1"/>
                  </a:solidFill>
                  <a:effectLst>
                    <a:outerShdw blurRad="38100" dist="38100" dir="2700000" algn="tl">
                      <a:srgbClr val="000000">
                        <a:alpha val="43137"/>
                      </a:srgbClr>
                    </a:outerShdw>
                  </a:effectLst>
                </a:rPr>
                <a:t>F</a:t>
              </a:r>
              <a:r>
                <a:rPr lang="en-US" sz="2400" b="1" dirty="0" smtClean="0">
                  <a:solidFill>
                    <a:schemeClr val="bg1"/>
                  </a:solidFill>
                  <a:effectLst>
                    <a:outerShdw blurRad="38100" dist="38100" dir="2700000" algn="tl">
                      <a:srgbClr val="000000">
                        <a:alpha val="43137"/>
                      </a:srgbClr>
                    </a:outerShdw>
                  </a:effectLst>
                </a:rPr>
                <a:t>rontend</a:t>
              </a:r>
            </a:p>
            <a:p>
              <a:pPr algn="ctr"/>
              <a:r>
                <a:rPr lang="en-US" sz="2400" b="1" dirty="0" smtClean="0">
                  <a:solidFill>
                    <a:schemeClr val="bg1"/>
                  </a:solidFill>
                  <a:effectLst>
                    <a:outerShdw blurRad="38100" dist="38100" dir="2700000" algn="tl">
                      <a:srgbClr val="000000">
                        <a:alpha val="43137"/>
                      </a:srgbClr>
                    </a:outerShdw>
                  </a:effectLst>
                </a:rPr>
                <a:t>Services</a:t>
              </a:r>
            </a:p>
            <a:p>
              <a:pPr algn="ctr"/>
              <a:endParaRPr lang="en-US" sz="2400" dirty="0">
                <a:solidFill>
                  <a:schemeClr val="bg1"/>
                </a:solidFill>
              </a:endParaRPr>
            </a:p>
          </p:txBody>
        </p:sp>
      </p:grpSp>
      <p:grpSp>
        <p:nvGrpSpPr>
          <p:cNvPr id="146" name="Group 145"/>
          <p:cNvGrpSpPr/>
          <p:nvPr/>
        </p:nvGrpSpPr>
        <p:grpSpPr>
          <a:xfrm>
            <a:off x="21161975" y="7231725"/>
            <a:ext cx="1784634" cy="2220093"/>
            <a:chOff x="20770566" y="7575802"/>
            <a:chExt cx="1403634" cy="1875783"/>
          </a:xfrm>
          <a:effectLst>
            <a:outerShdw blurRad="50800" dist="38100" dir="2700000" algn="tl" rotWithShape="0">
              <a:prstClr val="black">
                <a:alpha val="40000"/>
              </a:prstClr>
            </a:outerShdw>
          </a:effectLst>
        </p:grpSpPr>
        <p:sp>
          <p:nvSpPr>
            <p:cNvPr id="140" name="Flowchart: Process 139"/>
            <p:cNvSpPr>
              <a:spLocks noChangeAspect="1"/>
            </p:cNvSpPr>
            <p:nvPr/>
          </p:nvSpPr>
          <p:spPr>
            <a:xfrm>
              <a:off x="20770566" y="7575802"/>
              <a:ext cx="1403634" cy="1598007"/>
            </a:xfrm>
            <a:prstGeom prst="flowChartProcess">
              <a:avLst/>
            </a:prstGeom>
            <a:gradFill flip="none" rotWithShape="1">
              <a:lin ang="5400000" scaled="1"/>
              <a:tileRect/>
            </a:gradFill>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3600" b="1" dirty="0" smtClean="0">
                  <a:effectLst>
                    <a:outerShdw blurRad="38100" dist="38100" dir="2700000" algn="tl">
                      <a:srgbClr val="000000">
                        <a:alpha val="43137"/>
                      </a:srgbClr>
                    </a:outerShdw>
                  </a:effectLst>
                  <a:latin typeface="Calibri" pitchFamily="34" charset="0"/>
                  <a:cs typeface="Calibri" pitchFamily="34" charset="0"/>
                </a:rPr>
                <a:t>C4</a:t>
              </a:r>
              <a:endParaRPr lang="en-US" sz="1800" b="1" dirty="0">
                <a:effectLst>
                  <a:outerShdw blurRad="38100" dist="38100" dir="2700000" algn="tl">
                    <a:srgbClr val="000000">
                      <a:alpha val="43137"/>
                    </a:srgbClr>
                  </a:outerShdw>
                </a:effectLst>
                <a:latin typeface="Calibri" pitchFamily="34" charset="0"/>
                <a:cs typeface="Calibri" pitchFamily="34" charset="0"/>
              </a:endParaRPr>
            </a:p>
          </p:txBody>
        </p:sp>
        <p:sp>
          <p:nvSpPr>
            <p:cNvPr id="141" name="TextBox 140"/>
            <p:cNvSpPr txBox="1">
              <a:spLocks noChangeAspect="1"/>
            </p:cNvSpPr>
            <p:nvPr/>
          </p:nvSpPr>
          <p:spPr>
            <a:xfrm>
              <a:off x="20770566" y="8125361"/>
              <a:ext cx="1403634" cy="1326224"/>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rPr>
                <a:t>Search</a:t>
              </a:r>
            </a:p>
            <a:p>
              <a:pPr algn="ctr"/>
              <a:r>
                <a:rPr lang="en-US" sz="2400" b="1" dirty="0">
                  <a:solidFill>
                    <a:schemeClr val="bg1"/>
                  </a:solidFill>
                  <a:effectLst>
                    <a:outerShdw blurRad="38100" dist="38100" dir="2700000" algn="tl">
                      <a:srgbClr val="000000">
                        <a:alpha val="43137"/>
                      </a:srgbClr>
                    </a:outerShdw>
                  </a:effectLst>
                </a:rPr>
                <a:t>F</a:t>
              </a:r>
              <a:r>
                <a:rPr lang="en-US" sz="2400" b="1" dirty="0" smtClean="0">
                  <a:solidFill>
                    <a:schemeClr val="bg1"/>
                  </a:solidFill>
                  <a:effectLst>
                    <a:outerShdw blurRad="38100" dist="38100" dir="2700000" algn="tl">
                      <a:srgbClr val="000000">
                        <a:alpha val="43137"/>
                      </a:srgbClr>
                    </a:outerShdw>
                  </a:effectLst>
                </a:rPr>
                <a:t>rontend</a:t>
              </a:r>
            </a:p>
            <a:p>
              <a:pPr algn="ctr"/>
              <a:r>
                <a:rPr lang="en-US" sz="2400" b="1" dirty="0" smtClean="0">
                  <a:solidFill>
                    <a:schemeClr val="bg1"/>
                  </a:solidFill>
                  <a:effectLst>
                    <a:outerShdw blurRad="38100" dist="38100" dir="2700000" algn="tl">
                      <a:srgbClr val="000000">
                        <a:alpha val="43137"/>
                      </a:srgbClr>
                    </a:outerShdw>
                  </a:effectLst>
                </a:rPr>
                <a:t>Services</a:t>
              </a:r>
            </a:p>
            <a:p>
              <a:pPr algn="ctr"/>
              <a:endParaRPr lang="en-US" sz="2400" dirty="0">
                <a:solidFill>
                  <a:schemeClr val="bg1"/>
                </a:solidFill>
              </a:endParaRPr>
            </a:p>
          </p:txBody>
        </p:sp>
      </p:grpSp>
      <p:sp>
        <p:nvSpPr>
          <p:cNvPr id="150" name="Flowchart: Process 149"/>
          <p:cNvSpPr>
            <a:spLocks noChangeAspect="1"/>
          </p:cNvSpPr>
          <p:nvPr/>
        </p:nvSpPr>
        <p:spPr>
          <a:xfrm>
            <a:off x="18294422" y="5395834"/>
            <a:ext cx="2373416" cy="661025"/>
          </a:xfrm>
          <a:prstGeom prst="flowChartProcess">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smtClean="0">
                <a:effectLst>
                  <a:outerShdw blurRad="38100" dist="38100" dir="2700000" algn="tl">
                    <a:srgbClr val="000000">
                      <a:alpha val="43137"/>
                    </a:srgbClr>
                  </a:outerShdw>
                </a:effectLst>
                <a:latin typeface="Calibri" pitchFamily="34" charset="0"/>
                <a:cs typeface="Calibri" pitchFamily="34" charset="0"/>
              </a:rPr>
              <a:t>WS7</a:t>
            </a:r>
            <a:endParaRPr lang="en-US" sz="5400" b="1" dirty="0">
              <a:effectLst>
                <a:outerShdw blurRad="38100" dist="38100" dir="2700000" algn="tl">
                  <a:srgbClr val="000000">
                    <a:alpha val="43137"/>
                  </a:srgbClr>
                </a:outerShdw>
              </a:effectLst>
              <a:latin typeface="Calibri" pitchFamily="34" charset="0"/>
              <a:cs typeface="Calibri" pitchFamily="34" charset="0"/>
            </a:endParaRPr>
          </a:p>
        </p:txBody>
      </p:sp>
      <p:sp>
        <p:nvSpPr>
          <p:cNvPr id="151" name="Flowchart: Process 150"/>
          <p:cNvSpPr>
            <a:spLocks noChangeAspect="1"/>
          </p:cNvSpPr>
          <p:nvPr/>
        </p:nvSpPr>
        <p:spPr>
          <a:xfrm>
            <a:off x="18294422" y="6311933"/>
            <a:ext cx="2373416" cy="661025"/>
          </a:xfrm>
          <a:prstGeom prst="flowChartProcess">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smtClean="0">
                <a:effectLst>
                  <a:outerShdw blurRad="38100" dist="38100" dir="2700000" algn="tl">
                    <a:srgbClr val="000000">
                      <a:alpha val="43137"/>
                    </a:srgbClr>
                  </a:outerShdw>
                </a:effectLst>
                <a:latin typeface="Calibri" pitchFamily="34" charset="0"/>
                <a:cs typeface="Calibri" pitchFamily="34" charset="0"/>
              </a:rPr>
              <a:t>WS9</a:t>
            </a:r>
            <a:endParaRPr lang="en-US" sz="5400" b="1" dirty="0">
              <a:effectLst>
                <a:outerShdw blurRad="38100" dist="38100" dir="2700000" algn="tl">
                  <a:srgbClr val="000000">
                    <a:alpha val="43137"/>
                  </a:srgbClr>
                </a:outerShdw>
              </a:effectLst>
              <a:latin typeface="Calibri" pitchFamily="34" charset="0"/>
              <a:cs typeface="Calibri" pitchFamily="34" charset="0"/>
            </a:endParaRPr>
          </a:p>
        </p:txBody>
      </p:sp>
      <p:sp>
        <p:nvSpPr>
          <p:cNvPr id="152" name="Flowchart: Process 151"/>
          <p:cNvSpPr>
            <a:spLocks noChangeAspect="1"/>
          </p:cNvSpPr>
          <p:nvPr/>
        </p:nvSpPr>
        <p:spPr>
          <a:xfrm>
            <a:off x="15721530" y="5395834"/>
            <a:ext cx="2373416" cy="661025"/>
          </a:xfrm>
          <a:prstGeom prst="flowChartProcess">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smtClean="0">
                <a:effectLst>
                  <a:outerShdw blurRad="38100" dist="38100" dir="2700000" algn="tl">
                    <a:srgbClr val="000000">
                      <a:alpha val="43137"/>
                    </a:srgbClr>
                  </a:outerShdw>
                </a:effectLst>
                <a:latin typeface="Calibri" pitchFamily="34" charset="0"/>
                <a:cs typeface="Calibri" pitchFamily="34" charset="0"/>
              </a:rPr>
              <a:t>WS2</a:t>
            </a:r>
            <a:endParaRPr lang="en-US" sz="5400" b="1" dirty="0">
              <a:effectLst>
                <a:outerShdw blurRad="38100" dist="38100" dir="2700000" algn="tl">
                  <a:srgbClr val="000000">
                    <a:alpha val="43137"/>
                  </a:srgbClr>
                </a:outerShdw>
              </a:effectLst>
              <a:latin typeface="Calibri" pitchFamily="34" charset="0"/>
              <a:cs typeface="Calibri" pitchFamily="34" charset="0"/>
            </a:endParaRPr>
          </a:p>
        </p:txBody>
      </p:sp>
      <p:sp>
        <p:nvSpPr>
          <p:cNvPr id="153" name="Flowchart: Process 152"/>
          <p:cNvSpPr>
            <a:spLocks noChangeAspect="1"/>
          </p:cNvSpPr>
          <p:nvPr/>
        </p:nvSpPr>
        <p:spPr>
          <a:xfrm>
            <a:off x="15721530" y="6311934"/>
            <a:ext cx="2373416" cy="661025"/>
          </a:xfrm>
          <a:prstGeom prst="flowChartProcess">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smtClean="0">
                <a:effectLst>
                  <a:outerShdw blurRad="38100" dist="38100" dir="2700000" algn="tl">
                    <a:srgbClr val="000000">
                      <a:alpha val="43137"/>
                    </a:srgbClr>
                  </a:outerShdw>
                </a:effectLst>
                <a:latin typeface="Calibri" pitchFamily="34" charset="0"/>
                <a:cs typeface="Calibri" pitchFamily="34" charset="0"/>
              </a:rPr>
              <a:t>WS4</a:t>
            </a:r>
            <a:endParaRPr lang="en-US" sz="5400" b="1" dirty="0">
              <a:effectLst>
                <a:outerShdw blurRad="38100" dist="38100" dir="2700000" algn="tl">
                  <a:srgbClr val="000000">
                    <a:alpha val="43137"/>
                  </a:srgbClr>
                </a:outerShdw>
              </a:effectLst>
              <a:latin typeface="Calibri" pitchFamily="34" charset="0"/>
              <a:cs typeface="Calibri" pitchFamily="34" charset="0"/>
            </a:endParaRPr>
          </a:p>
        </p:txBody>
      </p:sp>
      <p:sp>
        <p:nvSpPr>
          <p:cNvPr id="154" name="Flowchart: Process 153"/>
          <p:cNvSpPr>
            <a:spLocks noChangeAspect="1"/>
          </p:cNvSpPr>
          <p:nvPr/>
        </p:nvSpPr>
        <p:spPr>
          <a:xfrm>
            <a:off x="13148368" y="5395834"/>
            <a:ext cx="2373416" cy="661025"/>
          </a:xfrm>
          <a:prstGeom prst="flowChartProcess">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smtClean="0">
                <a:effectLst>
                  <a:outerShdw blurRad="38100" dist="38100" dir="2700000" algn="tl">
                    <a:srgbClr val="000000">
                      <a:alpha val="43137"/>
                    </a:srgbClr>
                  </a:outerShdw>
                </a:effectLst>
                <a:latin typeface="Calibri" pitchFamily="34" charset="0"/>
                <a:cs typeface="Calibri" pitchFamily="34" charset="0"/>
              </a:rPr>
              <a:t>WS1</a:t>
            </a:r>
            <a:endParaRPr lang="en-US" sz="5400" b="1" dirty="0">
              <a:effectLst>
                <a:outerShdw blurRad="38100" dist="38100" dir="2700000" algn="tl">
                  <a:srgbClr val="000000">
                    <a:alpha val="43137"/>
                  </a:srgbClr>
                </a:outerShdw>
              </a:effectLst>
              <a:latin typeface="Calibri" pitchFamily="34" charset="0"/>
              <a:cs typeface="Calibri" pitchFamily="34" charset="0"/>
            </a:endParaRPr>
          </a:p>
        </p:txBody>
      </p:sp>
      <p:sp>
        <p:nvSpPr>
          <p:cNvPr id="155" name="Flowchart: Process 154"/>
          <p:cNvSpPr>
            <a:spLocks noChangeAspect="1"/>
          </p:cNvSpPr>
          <p:nvPr/>
        </p:nvSpPr>
        <p:spPr>
          <a:xfrm>
            <a:off x="13148368" y="6311933"/>
            <a:ext cx="2373416" cy="661025"/>
          </a:xfrm>
          <a:prstGeom prst="flowChartProcess">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smtClean="0">
                <a:effectLst>
                  <a:outerShdw blurRad="38100" dist="38100" dir="2700000" algn="tl">
                    <a:srgbClr val="000000">
                      <a:alpha val="43137"/>
                    </a:srgbClr>
                  </a:outerShdw>
                </a:effectLst>
                <a:latin typeface="Calibri" pitchFamily="34" charset="0"/>
                <a:cs typeface="Calibri" pitchFamily="34" charset="0"/>
              </a:rPr>
              <a:t>WS3</a:t>
            </a:r>
            <a:endParaRPr lang="en-US" sz="5400" b="1" dirty="0">
              <a:effectLst>
                <a:outerShdw blurRad="38100" dist="38100" dir="2700000" algn="tl">
                  <a:srgbClr val="000000">
                    <a:alpha val="43137"/>
                  </a:srgbClr>
                </a:outerShdw>
              </a:effectLst>
              <a:latin typeface="Calibri" pitchFamily="34" charset="0"/>
              <a:cs typeface="Calibri" pitchFamily="34" charset="0"/>
            </a:endParaRPr>
          </a:p>
        </p:txBody>
      </p:sp>
      <p:sp>
        <p:nvSpPr>
          <p:cNvPr id="156" name="Flowchart: Process 155"/>
          <p:cNvSpPr>
            <a:spLocks noChangeAspect="1"/>
          </p:cNvSpPr>
          <p:nvPr/>
        </p:nvSpPr>
        <p:spPr>
          <a:xfrm>
            <a:off x="4882622" y="5395833"/>
            <a:ext cx="2373416" cy="661025"/>
          </a:xfrm>
          <a:prstGeom prst="flowChart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smtClean="0">
                <a:effectLst>
                  <a:outerShdw blurRad="38100" dist="38100" dir="2700000" algn="tl">
                    <a:srgbClr val="000000">
                      <a:alpha val="43137"/>
                    </a:srgbClr>
                  </a:outerShdw>
                </a:effectLst>
              </a:rPr>
              <a:t>WS7</a:t>
            </a:r>
            <a:endParaRPr lang="en-US" sz="5400" b="1" dirty="0">
              <a:effectLst>
                <a:outerShdw blurRad="38100" dist="38100" dir="2700000" algn="tl">
                  <a:srgbClr val="000000">
                    <a:alpha val="43137"/>
                  </a:srgbClr>
                </a:outerShdw>
              </a:effectLst>
            </a:endParaRPr>
          </a:p>
        </p:txBody>
      </p:sp>
      <p:sp>
        <p:nvSpPr>
          <p:cNvPr id="157" name="Flowchart: Process 156"/>
          <p:cNvSpPr>
            <a:spLocks noChangeAspect="1"/>
          </p:cNvSpPr>
          <p:nvPr/>
        </p:nvSpPr>
        <p:spPr>
          <a:xfrm>
            <a:off x="4882622" y="6311933"/>
            <a:ext cx="2373416" cy="661025"/>
          </a:xfrm>
          <a:prstGeom prst="flowChart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smtClean="0">
                <a:effectLst>
                  <a:outerShdw blurRad="38100" dist="38100" dir="2700000" algn="tl">
                    <a:srgbClr val="000000">
                      <a:alpha val="43137"/>
                    </a:srgbClr>
                  </a:outerShdw>
                </a:effectLst>
              </a:rPr>
              <a:t>WS9</a:t>
            </a:r>
            <a:endParaRPr lang="en-US" sz="5400" b="1" dirty="0">
              <a:effectLst>
                <a:outerShdw blurRad="38100" dist="38100" dir="2700000" algn="tl">
                  <a:srgbClr val="000000">
                    <a:alpha val="43137"/>
                  </a:srgbClr>
                </a:outerShdw>
              </a:effectLst>
            </a:endParaRPr>
          </a:p>
        </p:txBody>
      </p:sp>
      <p:sp>
        <p:nvSpPr>
          <p:cNvPr id="158" name="Flowchart: Process 157"/>
          <p:cNvSpPr>
            <a:spLocks noChangeAspect="1"/>
          </p:cNvSpPr>
          <p:nvPr/>
        </p:nvSpPr>
        <p:spPr>
          <a:xfrm>
            <a:off x="2309460" y="5395833"/>
            <a:ext cx="2373416" cy="661025"/>
          </a:xfrm>
          <a:prstGeom prst="flowChart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smtClean="0">
                <a:effectLst>
                  <a:outerShdw blurRad="38100" dist="38100" dir="2700000" algn="tl">
                    <a:srgbClr val="000000">
                      <a:alpha val="43137"/>
                    </a:srgbClr>
                  </a:outerShdw>
                </a:effectLst>
              </a:rPr>
              <a:t>WS8</a:t>
            </a:r>
            <a:endParaRPr lang="en-US" sz="5400" b="1" dirty="0">
              <a:effectLst>
                <a:outerShdw blurRad="38100" dist="38100" dir="2700000" algn="tl">
                  <a:srgbClr val="000000">
                    <a:alpha val="43137"/>
                  </a:srgbClr>
                </a:outerShdw>
              </a:effectLst>
            </a:endParaRPr>
          </a:p>
        </p:txBody>
      </p:sp>
      <p:sp>
        <p:nvSpPr>
          <p:cNvPr id="159" name="Flowchart: Process 158"/>
          <p:cNvSpPr>
            <a:spLocks noChangeAspect="1"/>
          </p:cNvSpPr>
          <p:nvPr/>
        </p:nvSpPr>
        <p:spPr>
          <a:xfrm>
            <a:off x="2309460" y="6311932"/>
            <a:ext cx="2373416" cy="661025"/>
          </a:xfrm>
          <a:prstGeom prst="flowChart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smtClean="0">
                <a:effectLst>
                  <a:outerShdw blurRad="38100" dist="38100" dir="2700000" algn="tl">
                    <a:srgbClr val="000000">
                      <a:alpha val="43137"/>
                    </a:srgbClr>
                  </a:outerShdw>
                </a:effectLst>
              </a:rPr>
              <a:t>WS10</a:t>
            </a:r>
            <a:endParaRPr lang="en-US" sz="5400" b="1" dirty="0">
              <a:effectLst>
                <a:outerShdw blurRad="38100" dist="38100" dir="2700000" algn="tl">
                  <a:srgbClr val="000000">
                    <a:alpha val="43137"/>
                  </a:srgbClr>
                </a:outerShdw>
              </a:effectLst>
            </a:endParaRPr>
          </a:p>
        </p:txBody>
      </p:sp>
      <p:grpSp>
        <p:nvGrpSpPr>
          <p:cNvPr id="160" name="Group 159"/>
          <p:cNvGrpSpPr/>
          <p:nvPr/>
        </p:nvGrpSpPr>
        <p:grpSpPr>
          <a:xfrm>
            <a:off x="2659796" y="7232001"/>
            <a:ext cx="1784634" cy="2220093"/>
            <a:chOff x="14674566" y="7575802"/>
            <a:chExt cx="1403634" cy="1875783"/>
          </a:xfrm>
        </p:grpSpPr>
        <p:sp>
          <p:nvSpPr>
            <p:cNvPr id="161" name="Flowchart: Process 160"/>
            <p:cNvSpPr>
              <a:spLocks noChangeAspect="1"/>
            </p:cNvSpPr>
            <p:nvPr/>
          </p:nvSpPr>
          <p:spPr>
            <a:xfrm>
              <a:off x="14674566" y="7575802"/>
              <a:ext cx="1403634" cy="1598007"/>
            </a:xfrm>
            <a:prstGeom prst="flowChartProcess">
              <a:avLst/>
            </a:prstGeom>
            <a:gradFill flip="none" rotWithShape="1">
              <a:lin ang="5400000" scaled="1"/>
              <a:tileRect/>
            </a:gradFill>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3600" b="1" dirty="0" smtClean="0">
                  <a:effectLst>
                    <a:outerShdw blurRad="38100" dist="38100" dir="2700000" algn="tl">
                      <a:srgbClr val="000000">
                        <a:alpha val="43137"/>
                      </a:srgbClr>
                    </a:outerShdw>
                  </a:effectLst>
                  <a:latin typeface="Calibri" pitchFamily="34" charset="0"/>
                  <a:cs typeface="Calibri" pitchFamily="34" charset="0"/>
                </a:rPr>
                <a:t>C1</a:t>
              </a:r>
              <a:endParaRPr lang="en-US" sz="1800" b="1" dirty="0">
                <a:effectLst>
                  <a:outerShdw blurRad="38100" dist="38100" dir="2700000" algn="tl">
                    <a:srgbClr val="000000">
                      <a:alpha val="43137"/>
                    </a:srgbClr>
                  </a:outerShdw>
                </a:effectLst>
                <a:latin typeface="Calibri" pitchFamily="34" charset="0"/>
                <a:cs typeface="Calibri" pitchFamily="34" charset="0"/>
              </a:endParaRPr>
            </a:p>
          </p:txBody>
        </p:sp>
        <p:sp>
          <p:nvSpPr>
            <p:cNvPr id="162" name="TextBox 161"/>
            <p:cNvSpPr txBox="1">
              <a:spLocks noChangeAspect="1"/>
            </p:cNvSpPr>
            <p:nvPr/>
          </p:nvSpPr>
          <p:spPr>
            <a:xfrm>
              <a:off x="14674566" y="8125361"/>
              <a:ext cx="1403634" cy="1326224"/>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rPr>
                <a:t>Search</a:t>
              </a:r>
            </a:p>
            <a:p>
              <a:pPr algn="ctr"/>
              <a:r>
                <a:rPr lang="en-US" sz="2400" b="1" dirty="0">
                  <a:solidFill>
                    <a:schemeClr val="bg1"/>
                  </a:solidFill>
                  <a:effectLst>
                    <a:outerShdw blurRad="38100" dist="38100" dir="2700000" algn="tl">
                      <a:srgbClr val="000000">
                        <a:alpha val="43137"/>
                      </a:srgbClr>
                    </a:outerShdw>
                  </a:effectLst>
                </a:rPr>
                <a:t>F</a:t>
              </a:r>
              <a:r>
                <a:rPr lang="en-US" sz="2400" b="1" dirty="0" smtClean="0">
                  <a:solidFill>
                    <a:schemeClr val="bg1"/>
                  </a:solidFill>
                  <a:effectLst>
                    <a:outerShdw blurRad="38100" dist="38100" dir="2700000" algn="tl">
                      <a:srgbClr val="000000">
                        <a:alpha val="43137"/>
                      </a:srgbClr>
                    </a:outerShdw>
                  </a:effectLst>
                </a:rPr>
                <a:t>rontend</a:t>
              </a:r>
            </a:p>
            <a:p>
              <a:pPr algn="ctr"/>
              <a:r>
                <a:rPr lang="en-US" sz="2400" b="1" dirty="0" smtClean="0">
                  <a:solidFill>
                    <a:schemeClr val="bg1"/>
                  </a:solidFill>
                  <a:effectLst>
                    <a:outerShdw blurRad="38100" dist="38100" dir="2700000" algn="tl">
                      <a:srgbClr val="000000">
                        <a:alpha val="43137"/>
                      </a:srgbClr>
                    </a:outerShdw>
                  </a:effectLst>
                </a:rPr>
                <a:t>Services</a:t>
              </a:r>
            </a:p>
            <a:p>
              <a:pPr algn="ctr"/>
              <a:endParaRPr lang="en-US" sz="2400" dirty="0">
                <a:solidFill>
                  <a:schemeClr val="bg1"/>
                </a:solidFill>
              </a:endParaRPr>
            </a:p>
          </p:txBody>
        </p:sp>
      </p:grpSp>
      <p:grpSp>
        <p:nvGrpSpPr>
          <p:cNvPr id="163" name="Group 162"/>
          <p:cNvGrpSpPr/>
          <p:nvPr/>
        </p:nvGrpSpPr>
        <p:grpSpPr>
          <a:xfrm>
            <a:off x="5177013" y="7211810"/>
            <a:ext cx="1784634" cy="2220093"/>
            <a:chOff x="16687800" y="7575802"/>
            <a:chExt cx="1403634" cy="1875783"/>
          </a:xfrm>
        </p:grpSpPr>
        <p:sp>
          <p:nvSpPr>
            <p:cNvPr id="164" name="Flowchart: Process 163"/>
            <p:cNvSpPr>
              <a:spLocks noChangeAspect="1"/>
            </p:cNvSpPr>
            <p:nvPr/>
          </p:nvSpPr>
          <p:spPr>
            <a:xfrm>
              <a:off x="16687800" y="7575802"/>
              <a:ext cx="1403634" cy="1598007"/>
            </a:xfrm>
            <a:prstGeom prst="flowChartProcess">
              <a:avLst/>
            </a:prstGeom>
            <a:gradFill flip="none" rotWithShape="1">
              <a:lin ang="5400000" scaled="1"/>
              <a:tileRect/>
            </a:gradFill>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3600" b="1" dirty="0" smtClean="0">
                  <a:effectLst>
                    <a:outerShdw blurRad="38100" dist="38100" dir="2700000" algn="tl">
                      <a:srgbClr val="000000">
                        <a:alpha val="43137"/>
                      </a:srgbClr>
                    </a:outerShdw>
                  </a:effectLst>
                  <a:latin typeface="Calibri" pitchFamily="34" charset="0"/>
                  <a:cs typeface="Calibri" pitchFamily="34" charset="0"/>
                </a:rPr>
                <a:t>C2</a:t>
              </a:r>
              <a:endParaRPr lang="en-US" sz="1800" b="1" dirty="0">
                <a:effectLst>
                  <a:outerShdw blurRad="38100" dist="38100" dir="2700000" algn="tl">
                    <a:srgbClr val="000000">
                      <a:alpha val="43137"/>
                    </a:srgbClr>
                  </a:outerShdw>
                </a:effectLst>
                <a:latin typeface="Calibri" pitchFamily="34" charset="0"/>
                <a:cs typeface="Calibri" pitchFamily="34" charset="0"/>
              </a:endParaRPr>
            </a:p>
          </p:txBody>
        </p:sp>
        <p:sp>
          <p:nvSpPr>
            <p:cNvPr id="165" name="TextBox 164"/>
            <p:cNvSpPr txBox="1">
              <a:spLocks noChangeAspect="1"/>
            </p:cNvSpPr>
            <p:nvPr/>
          </p:nvSpPr>
          <p:spPr>
            <a:xfrm>
              <a:off x="16687800" y="8125361"/>
              <a:ext cx="1403634" cy="1326224"/>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rPr>
                <a:t>Search</a:t>
              </a:r>
            </a:p>
            <a:p>
              <a:pPr algn="ctr"/>
              <a:r>
                <a:rPr lang="en-US" sz="2400" b="1" dirty="0">
                  <a:solidFill>
                    <a:schemeClr val="bg1"/>
                  </a:solidFill>
                  <a:effectLst>
                    <a:outerShdw blurRad="38100" dist="38100" dir="2700000" algn="tl">
                      <a:srgbClr val="000000">
                        <a:alpha val="43137"/>
                      </a:srgbClr>
                    </a:outerShdw>
                  </a:effectLst>
                </a:rPr>
                <a:t>F</a:t>
              </a:r>
              <a:r>
                <a:rPr lang="en-US" sz="2400" b="1" dirty="0" smtClean="0">
                  <a:solidFill>
                    <a:schemeClr val="bg1"/>
                  </a:solidFill>
                  <a:effectLst>
                    <a:outerShdw blurRad="38100" dist="38100" dir="2700000" algn="tl">
                      <a:srgbClr val="000000">
                        <a:alpha val="43137"/>
                      </a:srgbClr>
                    </a:outerShdw>
                  </a:effectLst>
                </a:rPr>
                <a:t>rontend</a:t>
              </a:r>
            </a:p>
            <a:p>
              <a:pPr algn="ctr"/>
              <a:r>
                <a:rPr lang="en-US" sz="2400" b="1" dirty="0" smtClean="0">
                  <a:solidFill>
                    <a:schemeClr val="bg1"/>
                  </a:solidFill>
                  <a:effectLst>
                    <a:outerShdw blurRad="38100" dist="38100" dir="2700000" algn="tl">
                      <a:srgbClr val="000000">
                        <a:alpha val="43137"/>
                      </a:srgbClr>
                    </a:outerShdw>
                  </a:effectLst>
                </a:rPr>
                <a:t>Services</a:t>
              </a:r>
            </a:p>
            <a:p>
              <a:pPr algn="ctr"/>
              <a:endParaRPr lang="en-US" sz="2400" dirty="0">
                <a:solidFill>
                  <a:schemeClr val="bg1"/>
                </a:solidFill>
              </a:endParaRPr>
            </a:p>
          </p:txBody>
        </p:sp>
      </p:grpSp>
      <p:sp>
        <p:nvSpPr>
          <p:cNvPr id="14" name="TextBox 13"/>
          <p:cNvSpPr txBox="1">
            <a:spLocks noChangeAspect="1"/>
          </p:cNvSpPr>
          <p:nvPr/>
        </p:nvSpPr>
        <p:spPr>
          <a:xfrm>
            <a:off x="733301" y="4419600"/>
            <a:ext cx="8069550" cy="1015663"/>
          </a:xfrm>
          <a:prstGeom prst="rect">
            <a:avLst/>
          </a:prstGeom>
          <a:noFill/>
        </p:spPr>
        <p:txBody>
          <a:bodyPr wrap="square" rtlCol="0">
            <a:spAutoFit/>
          </a:bodyPr>
          <a:lstStyle/>
          <a:p>
            <a:pPr algn="ctr"/>
            <a:r>
              <a:rPr lang="en-US" sz="6000" b="1" dirty="0" smtClean="0">
                <a:solidFill>
                  <a:schemeClr val="tx1"/>
                </a:solidFill>
                <a:effectLst>
                  <a:outerShdw blurRad="38100" dist="38100" dir="2700000" algn="tl">
                    <a:srgbClr val="000000">
                      <a:alpha val="43137"/>
                    </a:srgbClr>
                  </a:outerShdw>
                </a:effectLst>
                <a:latin typeface="Calibri" pitchFamily="34" charset="0"/>
                <a:cs typeface="Calibri" pitchFamily="34" charset="0"/>
              </a:rPr>
              <a:t>Staging Data Center</a:t>
            </a:r>
            <a:endParaRPr lang="en-US" sz="6000" b="1" dirty="0">
              <a:solidFill>
                <a:schemeClr val="tx1"/>
              </a:solidFill>
              <a:effectLst>
                <a:outerShdw blurRad="38100" dist="38100" dir="2700000" algn="tl">
                  <a:srgbClr val="000000">
                    <a:alpha val="43137"/>
                  </a:srgbClr>
                </a:outerShdw>
              </a:effectLst>
              <a:latin typeface="Calibri" pitchFamily="34" charset="0"/>
              <a:cs typeface="Calibri" pitchFamily="34" charset="0"/>
            </a:endParaRPr>
          </a:p>
        </p:txBody>
      </p:sp>
      <p:sp>
        <p:nvSpPr>
          <p:cNvPr id="166" name="TextBox 165"/>
          <p:cNvSpPr txBox="1">
            <a:spLocks noChangeAspect="1"/>
          </p:cNvSpPr>
          <p:nvPr/>
        </p:nvSpPr>
        <p:spPr>
          <a:xfrm>
            <a:off x="12725401" y="4419600"/>
            <a:ext cx="10896599" cy="1015663"/>
          </a:xfrm>
          <a:prstGeom prst="rect">
            <a:avLst/>
          </a:prstGeom>
          <a:noFill/>
        </p:spPr>
        <p:txBody>
          <a:bodyPr wrap="square" rtlCol="0">
            <a:spAutoFit/>
          </a:bodyPr>
          <a:lstStyle>
            <a:defPPr>
              <a:defRPr lang="en-US"/>
            </a:defPPr>
            <a:lvl1pPr algn="ctr">
              <a:defRPr sz="6000" b="1">
                <a:solidFill>
                  <a:schemeClr val="tx1"/>
                </a:solidFill>
                <a:effectLst>
                  <a:outerShdw blurRad="38100" dist="38100" dir="2700000" algn="tl">
                    <a:srgbClr val="000000">
                      <a:alpha val="43137"/>
                    </a:srgbClr>
                  </a:outerShdw>
                </a:effectLst>
                <a:latin typeface="Calibri" pitchFamily="34" charset="0"/>
                <a:cs typeface="Calibri" pitchFamily="34" charset="0"/>
              </a:defRPr>
            </a:lvl1pPr>
          </a:lstStyle>
          <a:p>
            <a:r>
              <a:rPr lang="en-US" dirty="0"/>
              <a:t>Production Data Center</a:t>
            </a:r>
          </a:p>
        </p:txBody>
      </p:sp>
      <p:cxnSp>
        <p:nvCxnSpPr>
          <p:cNvPr id="188" name="Elbow Connector 187"/>
          <p:cNvCxnSpPr>
            <a:stCxn id="122" idx="2"/>
          </p:cNvCxnSpPr>
          <p:nvPr/>
        </p:nvCxnSpPr>
        <p:spPr bwMode="auto">
          <a:xfrm rot="16200000" flipH="1">
            <a:off x="6092188" y="8257565"/>
            <a:ext cx="687329" cy="6289266"/>
          </a:xfrm>
          <a:prstGeom prst="bentConnector2">
            <a:avLst/>
          </a:prstGeom>
          <a:ln w="127000" cap="rnd">
            <a:solidFill>
              <a:srgbClr val="FFC000"/>
            </a:solidFill>
            <a:headEnd type="triangle" w="lg" len="med"/>
            <a:tailEnd type="none" w="lg" len="med"/>
          </a:ln>
          <a:extLst/>
        </p:spPr>
        <p:style>
          <a:lnRef idx="3">
            <a:schemeClr val="accent1"/>
          </a:lnRef>
          <a:fillRef idx="0">
            <a:schemeClr val="accent1"/>
          </a:fillRef>
          <a:effectRef idx="2">
            <a:schemeClr val="accent1"/>
          </a:effectRef>
          <a:fontRef idx="minor">
            <a:schemeClr val="tx1"/>
          </a:fontRef>
        </p:style>
      </p:cxnSp>
      <p:cxnSp>
        <p:nvCxnSpPr>
          <p:cNvPr id="194" name="Elbow Connector 193"/>
          <p:cNvCxnSpPr>
            <a:endCxn id="93" idx="1"/>
          </p:cNvCxnSpPr>
          <p:nvPr/>
        </p:nvCxnSpPr>
        <p:spPr bwMode="auto">
          <a:xfrm>
            <a:off x="7271264" y="11146597"/>
            <a:ext cx="2309219" cy="599266"/>
          </a:xfrm>
          <a:prstGeom prst="bentConnector3">
            <a:avLst>
              <a:gd name="adj1" fmla="val -597"/>
            </a:avLst>
          </a:prstGeom>
          <a:ln w="127000" cap="rnd">
            <a:solidFill>
              <a:srgbClr val="FFC000"/>
            </a:solidFill>
            <a:headEnd type="none" w="lg" len="med"/>
            <a:tailEnd type="triangle" w="lg" len="med"/>
          </a:ln>
          <a:extLst/>
        </p:spPr>
        <p:style>
          <a:lnRef idx="3">
            <a:schemeClr val="accent1"/>
          </a:lnRef>
          <a:fillRef idx="0">
            <a:schemeClr val="accent1"/>
          </a:fillRef>
          <a:effectRef idx="2">
            <a:schemeClr val="accent1"/>
          </a:effectRef>
          <a:fontRef idx="minor">
            <a:schemeClr val="tx1"/>
          </a:fontRef>
        </p:style>
      </p:cxnSp>
      <p:cxnSp>
        <p:nvCxnSpPr>
          <p:cNvPr id="179" name="Elbow Connector 178"/>
          <p:cNvCxnSpPr>
            <a:endCxn id="48" idx="2"/>
          </p:cNvCxnSpPr>
          <p:nvPr/>
        </p:nvCxnSpPr>
        <p:spPr bwMode="auto">
          <a:xfrm flipV="1">
            <a:off x="11703494" y="10904449"/>
            <a:ext cx="9649476" cy="841414"/>
          </a:xfrm>
          <a:prstGeom prst="bentConnector2">
            <a:avLst/>
          </a:prstGeom>
          <a:ln w="127000" cap="rnd">
            <a:solidFill>
              <a:srgbClr val="FFC000"/>
            </a:solidFill>
            <a:headEnd type="none" w="lg" len="med"/>
            <a:tailEnd type="triangle" w="lg" len="med"/>
          </a:ln>
          <a:extLst/>
        </p:spPr>
        <p:style>
          <a:lnRef idx="3">
            <a:schemeClr val="accent1"/>
          </a:lnRef>
          <a:fillRef idx="0">
            <a:schemeClr val="accent1"/>
          </a:fillRef>
          <a:effectRef idx="2">
            <a:schemeClr val="accent1"/>
          </a:effectRef>
          <a:fontRef idx="minor">
            <a:schemeClr val="tx1"/>
          </a:fontRef>
        </p:style>
      </p:cxnSp>
      <p:cxnSp>
        <p:nvCxnSpPr>
          <p:cNvPr id="181" name="Elbow Connector 180"/>
          <p:cNvCxnSpPr/>
          <p:nvPr/>
        </p:nvCxnSpPr>
        <p:spPr bwMode="auto">
          <a:xfrm flipV="1">
            <a:off x="11855894" y="10845400"/>
            <a:ext cx="4485067" cy="900463"/>
          </a:xfrm>
          <a:prstGeom prst="bentConnector3">
            <a:avLst>
              <a:gd name="adj1" fmla="val 100403"/>
            </a:avLst>
          </a:prstGeom>
          <a:ln w="127000" cap="rnd">
            <a:solidFill>
              <a:srgbClr val="FFC000"/>
            </a:solidFill>
            <a:headEnd type="triangle" w="lg" len="med"/>
            <a:tailEnd type="none" w="lg" len="med"/>
          </a:ln>
          <a:ex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62830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6"/>
                                        </p:tgtEl>
                                        <p:attrNameLst>
                                          <p:attrName>style.visibility</p:attrName>
                                        </p:attrNameLst>
                                      </p:cBhvr>
                                      <p:to>
                                        <p:strVal val="visible"/>
                                      </p:to>
                                    </p:set>
                                    <p:animEffect transition="in" filter="fade">
                                      <p:cBhvr>
                                        <p:cTn id="14" dur="500"/>
                                        <p:tgtEl>
                                          <p:spTgt spid="11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fade">
                                      <p:cBhvr>
                                        <p:cTn id="17" dur="500"/>
                                        <p:tgtEl>
                                          <p:spTgt spid="1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8"/>
                                        </p:tgtEl>
                                        <p:attrNameLst>
                                          <p:attrName>style.visibility</p:attrName>
                                        </p:attrNameLst>
                                      </p:cBhvr>
                                      <p:to>
                                        <p:strVal val="visible"/>
                                      </p:to>
                                    </p:set>
                                    <p:animEffect transition="in" filter="fade">
                                      <p:cBhvr>
                                        <p:cTn id="20" dur="500"/>
                                        <p:tgtEl>
                                          <p:spTgt spid="1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9"/>
                                        </p:tgtEl>
                                        <p:attrNameLst>
                                          <p:attrName>style.visibility</p:attrName>
                                        </p:attrNameLst>
                                      </p:cBhvr>
                                      <p:to>
                                        <p:strVal val="visible"/>
                                      </p:to>
                                    </p:set>
                                    <p:animEffect transition="in" filter="fade">
                                      <p:cBhvr>
                                        <p:cTn id="23" dur="500"/>
                                        <p:tgtEl>
                                          <p:spTgt spid="1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1"/>
                                        </p:tgtEl>
                                        <p:attrNameLst>
                                          <p:attrName>style.visibility</p:attrName>
                                        </p:attrNameLst>
                                      </p:cBhvr>
                                      <p:to>
                                        <p:strVal val="visible"/>
                                      </p:to>
                                    </p:set>
                                    <p:animEffect transition="in" filter="fade">
                                      <p:cBhvr>
                                        <p:cTn id="26" dur="500"/>
                                        <p:tgtEl>
                                          <p:spTgt spid="1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2"/>
                                        </p:tgtEl>
                                        <p:attrNameLst>
                                          <p:attrName>style.visibility</p:attrName>
                                        </p:attrNameLst>
                                      </p:cBhvr>
                                      <p:to>
                                        <p:strVal val="visible"/>
                                      </p:to>
                                    </p:set>
                                    <p:animEffect transition="in" filter="fade">
                                      <p:cBhvr>
                                        <p:cTn id="29" dur="500"/>
                                        <p:tgtEl>
                                          <p:spTgt spid="1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3"/>
                                        </p:tgtEl>
                                        <p:attrNameLst>
                                          <p:attrName>style.visibility</p:attrName>
                                        </p:attrNameLst>
                                      </p:cBhvr>
                                      <p:to>
                                        <p:strVal val="visible"/>
                                      </p:to>
                                    </p:set>
                                    <p:animEffect transition="in" filter="fade">
                                      <p:cBhvr>
                                        <p:cTn id="32" dur="500"/>
                                        <p:tgtEl>
                                          <p:spTgt spid="12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4"/>
                                        </p:tgtEl>
                                        <p:attrNameLst>
                                          <p:attrName>style.visibility</p:attrName>
                                        </p:attrNameLst>
                                      </p:cBhvr>
                                      <p:to>
                                        <p:strVal val="visible"/>
                                      </p:to>
                                    </p:set>
                                    <p:animEffect transition="in" filter="fade">
                                      <p:cBhvr>
                                        <p:cTn id="35" dur="500"/>
                                        <p:tgtEl>
                                          <p:spTgt spid="12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3"/>
                                        </p:tgtEl>
                                        <p:attrNameLst>
                                          <p:attrName>style.visibility</p:attrName>
                                        </p:attrNameLst>
                                      </p:cBhvr>
                                      <p:to>
                                        <p:strVal val="visible"/>
                                      </p:to>
                                    </p:set>
                                    <p:animEffect transition="in" filter="fade">
                                      <p:cBhvr>
                                        <p:cTn id="41" dur="500"/>
                                        <p:tgtEl>
                                          <p:spTgt spid="1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4"/>
                                        </p:tgtEl>
                                        <p:attrNameLst>
                                          <p:attrName>style.visibility</p:attrName>
                                        </p:attrNameLst>
                                      </p:cBhvr>
                                      <p:to>
                                        <p:strVal val="visible"/>
                                      </p:to>
                                    </p:set>
                                    <p:animEffect transition="in" filter="fade">
                                      <p:cBhvr>
                                        <p:cTn id="44" dur="500"/>
                                        <p:tgtEl>
                                          <p:spTgt spid="13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6"/>
                                        </p:tgtEl>
                                        <p:attrNameLst>
                                          <p:attrName>style.visibility</p:attrName>
                                        </p:attrNameLst>
                                      </p:cBhvr>
                                      <p:to>
                                        <p:strVal val="visible"/>
                                      </p:to>
                                    </p:set>
                                    <p:animEffect transition="in" filter="fade">
                                      <p:cBhvr>
                                        <p:cTn id="47" dur="500"/>
                                        <p:tgtEl>
                                          <p:spTgt spid="15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7"/>
                                        </p:tgtEl>
                                        <p:attrNameLst>
                                          <p:attrName>style.visibility</p:attrName>
                                        </p:attrNameLst>
                                      </p:cBhvr>
                                      <p:to>
                                        <p:strVal val="visible"/>
                                      </p:to>
                                    </p:set>
                                    <p:animEffect transition="in" filter="fade">
                                      <p:cBhvr>
                                        <p:cTn id="50" dur="500"/>
                                        <p:tgtEl>
                                          <p:spTgt spid="15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58"/>
                                        </p:tgtEl>
                                        <p:attrNameLst>
                                          <p:attrName>style.visibility</p:attrName>
                                        </p:attrNameLst>
                                      </p:cBhvr>
                                      <p:to>
                                        <p:strVal val="visible"/>
                                      </p:to>
                                    </p:set>
                                    <p:animEffect transition="in" filter="fade">
                                      <p:cBhvr>
                                        <p:cTn id="53" dur="500"/>
                                        <p:tgtEl>
                                          <p:spTgt spid="15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59"/>
                                        </p:tgtEl>
                                        <p:attrNameLst>
                                          <p:attrName>style.visibility</p:attrName>
                                        </p:attrNameLst>
                                      </p:cBhvr>
                                      <p:to>
                                        <p:strVal val="visible"/>
                                      </p:to>
                                    </p:set>
                                    <p:animEffect transition="in" filter="fade">
                                      <p:cBhvr>
                                        <p:cTn id="56" dur="500"/>
                                        <p:tgtEl>
                                          <p:spTgt spid="159"/>
                                        </p:tgtEl>
                                      </p:cBhvr>
                                    </p:animEffect>
                                  </p:childTnLst>
                                </p:cTn>
                              </p:par>
                              <p:par>
                                <p:cTn id="57" presetID="10" presetClass="entr" presetSubtype="0"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500"/>
                                        <p:tgtEl>
                                          <p:spTgt spid="50"/>
                                        </p:tgtEl>
                                      </p:cBhvr>
                                    </p:animEffect>
                                  </p:childTnLst>
                                </p:cTn>
                              </p:par>
                              <p:par>
                                <p:cTn id="60" presetID="10" presetClass="entr" presetSubtype="0" fill="hold" nodeType="withEffect">
                                  <p:stCondLst>
                                    <p:cond delay="0"/>
                                  </p:stCondLst>
                                  <p:childTnLst>
                                    <p:set>
                                      <p:cBhvr>
                                        <p:cTn id="61" dur="1" fill="hold">
                                          <p:stCondLst>
                                            <p:cond delay="0"/>
                                          </p:stCondLst>
                                        </p:cTn>
                                        <p:tgtEl>
                                          <p:spTgt spid="160"/>
                                        </p:tgtEl>
                                        <p:attrNameLst>
                                          <p:attrName>style.visibility</p:attrName>
                                        </p:attrNameLst>
                                      </p:cBhvr>
                                      <p:to>
                                        <p:strVal val="visible"/>
                                      </p:to>
                                    </p:set>
                                    <p:animEffect transition="in" filter="fade">
                                      <p:cBhvr>
                                        <p:cTn id="62" dur="500"/>
                                        <p:tgtEl>
                                          <p:spTgt spid="160"/>
                                        </p:tgtEl>
                                      </p:cBhvr>
                                    </p:animEffect>
                                  </p:childTnLst>
                                </p:cTn>
                              </p:par>
                              <p:par>
                                <p:cTn id="63" presetID="10" presetClass="entr" presetSubtype="0" fill="hold" nodeType="withEffect">
                                  <p:stCondLst>
                                    <p:cond delay="0"/>
                                  </p:stCondLst>
                                  <p:childTnLst>
                                    <p:set>
                                      <p:cBhvr>
                                        <p:cTn id="64" dur="1" fill="hold">
                                          <p:stCondLst>
                                            <p:cond delay="0"/>
                                          </p:stCondLst>
                                        </p:cTn>
                                        <p:tgtEl>
                                          <p:spTgt spid="163"/>
                                        </p:tgtEl>
                                        <p:attrNameLst>
                                          <p:attrName>style.visibility</p:attrName>
                                        </p:attrNameLst>
                                      </p:cBhvr>
                                      <p:to>
                                        <p:strVal val="visible"/>
                                      </p:to>
                                    </p:set>
                                    <p:animEffect transition="in" filter="fade">
                                      <p:cBhvr>
                                        <p:cTn id="65" dur="500"/>
                                        <p:tgtEl>
                                          <p:spTgt spid="16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childTnLst>
                          </p:cTn>
                        </p:par>
                        <p:par>
                          <p:cTn id="69" fill="hold">
                            <p:stCondLst>
                              <p:cond delay="2500"/>
                            </p:stCondLst>
                            <p:childTnLst>
                              <p:par>
                                <p:cTn id="70" presetID="42" presetClass="entr" presetSubtype="0" fill="hold" grpId="0" nodeType="afterEffect">
                                  <p:stCondLst>
                                    <p:cond delay="1000"/>
                                  </p:stCondLst>
                                  <p:childTnLst>
                                    <p:set>
                                      <p:cBhvr>
                                        <p:cTn id="71" dur="1" fill="hold">
                                          <p:stCondLst>
                                            <p:cond delay="0"/>
                                          </p:stCondLst>
                                        </p:cTn>
                                        <p:tgtEl>
                                          <p:spTgt spid="93"/>
                                        </p:tgtEl>
                                        <p:attrNameLst>
                                          <p:attrName>style.visibility</p:attrName>
                                        </p:attrNameLst>
                                      </p:cBhvr>
                                      <p:to>
                                        <p:strVal val="visible"/>
                                      </p:to>
                                    </p:set>
                                    <p:animEffect transition="in" filter="fade">
                                      <p:cBhvr>
                                        <p:cTn id="72" dur="500"/>
                                        <p:tgtEl>
                                          <p:spTgt spid="93"/>
                                        </p:tgtEl>
                                      </p:cBhvr>
                                    </p:animEffect>
                                    <p:anim calcmode="lin" valueType="num">
                                      <p:cBhvr>
                                        <p:cTn id="73" dur="500" fill="hold"/>
                                        <p:tgtEl>
                                          <p:spTgt spid="93"/>
                                        </p:tgtEl>
                                        <p:attrNameLst>
                                          <p:attrName>ppt_x</p:attrName>
                                        </p:attrNameLst>
                                      </p:cBhvr>
                                      <p:tavLst>
                                        <p:tav tm="0">
                                          <p:val>
                                            <p:strVal val="#ppt_x"/>
                                          </p:val>
                                        </p:tav>
                                        <p:tav tm="100000">
                                          <p:val>
                                            <p:strVal val="#ppt_x"/>
                                          </p:val>
                                        </p:tav>
                                      </p:tavLst>
                                    </p:anim>
                                    <p:anim calcmode="lin" valueType="num">
                                      <p:cBhvr>
                                        <p:cTn id="74" dur="500" fill="hold"/>
                                        <p:tgtEl>
                                          <p:spTgt spid="93"/>
                                        </p:tgtEl>
                                        <p:attrNameLst>
                                          <p:attrName>ppt_y</p:attrName>
                                        </p:attrNameLst>
                                      </p:cBhvr>
                                      <p:tavLst>
                                        <p:tav tm="0">
                                          <p:val>
                                            <p:strVal val="#ppt_y+.1"/>
                                          </p:val>
                                        </p:tav>
                                        <p:tav tm="100000">
                                          <p:val>
                                            <p:strVal val="#ppt_y"/>
                                          </p:val>
                                        </p:tav>
                                      </p:tavLst>
                                    </p:anim>
                                  </p:childTnLst>
                                </p:cTn>
                              </p:par>
                            </p:childTnLst>
                          </p:cTn>
                        </p:par>
                        <p:par>
                          <p:cTn id="75" fill="hold">
                            <p:stCondLst>
                              <p:cond delay="4000"/>
                            </p:stCondLst>
                            <p:childTnLst>
                              <p:par>
                                <p:cTn id="76" presetID="22" presetClass="entr" presetSubtype="8" fill="hold" nodeType="afterEffect">
                                  <p:stCondLst>
                                    <p:cond delay="0"/>
                                  </p:stCondLst>
                                  <p:childTnLst>
                                    <p:set>
                                      <p:cBhvr>
                                        <p:cTn id="77" dur="1" fill="hold">
                                          <p:stCondLst>
                                            <p:cond delay="0"/>
                                          </p:stCondLst>
                                        </p:cTn>
                                        <p:tgtEl>
                                          <p:spTgt spid="194"/>
                                        </p:tgtEl>
                                        <p:attrNameLst>
                                          <p:attrName>style.visibility</p:attrName>
                                        </p:attrNameLst>
                                      </p:cBhvr>
                                      <p:to>
                                        <p:strVal val="visible"/>
                                      </p:to>
                                    </p:set>
                                    <p:animEffect transition="in" filter="wipe(left)">
                                      <p:cBhvr>
                                        <p:cTn id="78" dur="500"/>
                                        <p:tgtEl>
                                          <p:spTgt spid="194"/>
                                        </p:tgtEl>
                                      </p:cBhvr>
                                    </p:animEffect>
                                  </p:childTnLst>
                                </p:cTn>
                              </p:par>
                            </p:childTnLst>
                          </p:cTn>
                        </p:par>
                        <p:par>
                          <p:cTn id="79" fill="hold">
                            <p:stCondLst>
                              <p:cond delay="4500"/>
                            </p:stCondLst>
                            <p:childTnLst>
                              <p:par>
                                <p:cTn id="80" presetID="22" presetClass="entr" presetSubtype="8" fill="hold" nodeType="afterEffect">
                                  <p:stCondLst>
                                    <p:cond delay="0"/>
                                  </p:stCondLst>
                                  <p:childTnLst>
                                    <p:set>
                                      <p:cBhvr>
                                        <p:cTn id="81" dur="1" fill="hold">
                                          <p:stCondLst>
                                            <p:cond delay="0"/>
                                          </p:stCondLst>
                                        </p:cTn>
                                        <p:tgtEl>
                                          <p:spTgt spid="179"/>
                                        </p:tgtEl>
                                        <p:attrNameLst>
                                          <p:attrName>style.visibility</p:attrName>
                                        </p:attrNameLst>
                                      </p:cBhvr>
                                      <p:to>
                                        <p:strVal val="visible"/>
                                      </p:to>
                                    </p:set>
                                    <p:animEffect transition="in" filter="wipe(left)">
                                      <p:cBhvr>
                                        <p:cTn id="82" dur="500"/>
                                        <p:tgtEl>
                                          <p:spTgt spid="179"/>
                                        </p:tgtEl>
                                      </p:cBhvr>
                                    </p:animEffect>
                                  </p:childTnLst>
                                </p:cTn>
                              </p:par>
                            </p:childTnLst>
                          </p:cTn>
                        </p:par>
                        <p:par>
                          <p:cTn id="83" fill="hold">
                            <p:stCondLst>
                              <p:cond delay="5000"/>
                            </p:stCondLst>
                            <p:childTnLst>
                              <p:par>
                                <p:cTn id="84" presetID="53" presetClass="entr" presetSubtype="16" fill="hold" grpId="0" nodeType="afterEffect">
                                  <p:stCondLst>
                                    <p:cond delay="0"/>
                                  </p:stCondLst>
                                  <p:childTnLst>
                                    <p:set>
                                      <p:cBhvr>
                                        <p:cTn id="85" dur="1" fill="hold">
                                          <p:stCondLst>
                                            <p:cond delay="0"/>
                                          </p:stCondLst>
                                        </p:cTn>
                                        <p:tgtEl>
                                          <p:spTgt spid="90"/>
                                        </p:tgtEl>
                                        <p:attrNameLst>
                                          <p:attrName>style.visibility</p:attrName>
                                        </p:attrNameLst>
                                      </p:cBhvr>
                                      <p:to>
                                        <p:strVal val="visible"/>
                                      </p:to>
                                    </p:set>
                                    <p:anim calcmode="lin" valueType="num">
                                      <p:cBhvr>
                                        <p:cTn id="86" dur="500" fill="hold"/>
                                        <p:tgtEl>
                                          <p:spTgt spid="90"/>
                                        </p:tgtEl>
                                        <p:attrNameLst>
                                          <p:attrName>ppt_w</p:attrName>
                                        </p:attrNameLst>
                                      </p:cBhvr>
                                      <p:tavLst>
                                        <p:tav tm="0">
                                          <p:val>
                                            <p:fltVal val="0"/>
                                          </p:val>
                                        </p:tav>
                                        <p:tav tm="100000">
                                          <p:val>
                                            <p:strVal val="#ppt_w"/>
                                          </p:val>
                                        </p:tav>
                                      </p:tavLst>
                                    </p:anim>
                                    <p:anim calcmode="lin" valueType="num">
                                      <p:cBhvr>
                                        <p:cTn id="87" dur="500" fill="hold"/>
                                        <p:tgtEl>
                                          <p:spTgt spid="90"/>
                                        </p:tgtEl>
                                        <p:attrNameLst>
                                          <p:attrName>ppt_h</p:attrName>
                                        </p:attrNameLst>
                                      </p:cBhvr>
                                      <p:tavLst>
                                        <p:tav tm="0">
                                          <p:val>
                                            <p:fltVal val="0"/>
                                          </p:val>
                                        </p:tav>
                                        <p:tav tm="100000">
                                          <p:val>
                                            <p:strVal val="#ppt_h"/>
                                          </p:val>
                                        </p:tav>
                                      </p:tavLst>
                                    </p:anim>
                                    <p:animEffect transition="in" filter="fade">
                                      <p:cBhvr>
                                        <p:cTn id="88" dur="500"/>
                                        <p:tgtEl>
                                          <p:spTgt spid="90"/>
                                        </p:tgtEl>
                                      </p:cBhvr>
                                    </p:animEffect>
                                  </p:childTnLst>
                                </p:cTn>
                              </p:par>
                            </p:childTnLst>
                          </p:cTn>
                        </p:par>
                        <p:par>
                          <p:cTn id="89" fill="hold">
                            <p:stCondLst>
                              <p:cond delay="5500"/>
                            </p:stCondLst>
                            <p:childTnLst>
                              <p:par>
                                <p:cTn id="90" presetID="22" presetClass="entr" presetSubtype="2" fill="hold" nodeType="afterEffect">
                                  <p:stCondLst>
                                    <p:cond delay="0"/>
                                  </p:stCondLst>
                                  <p:childTnLst>
                                    <p:set>
                                      <p:cBhvr>
                                        <p:cTn id="91" dur="1" fill="hold">
                                          <p:stCondLst>
                                            <p:cond delay="0"/>
                                          </p:stCondLst>
                                        </p:cTn>
                                        <p:tgtEl>
                                          <p:spTgt spid="181"/>
                                        </p:tgtEl>
                                        <p:attrNameLst>
                                          <p:attrName>style.visibility</p:attrName>
                                        </p:attrNameLst>
                                      </p:cBhvr>
                                      <p:to>
                                        <p:strVal val="visible"/>
                                      </p:to>
                                    </p:set>
                                    <p:animEffect transition="in" filter="wipe(right)">
                                      <p:cBhvr>
                                        <p:cTn id="92" dur="500"/>
                                        <p:tgtEl>
                                          <p:spTgt spid="181"/>
                                        </p:tgtEl>
                                      </p:cBhvr>
                                    </p:animEffect>
                                  </p:childTnLst>
                                </p:cTn>
                              </p:par>
                            </p:childTnLst>
                          </p:cTn>
                        </p:par>
                        <p:par>
                          <p:cTn id="93" fill="hold">
                            <p:stCondLst>
                              <p:cond delay="6000"/>
                            </p:stCondLst>
                            <p:childTnLst>
                              <p:par>
                                <p:cTn id="94" presetID="22" presetClass="entr" presetSubtype="2" fill="hold" nodeType="afterEffect">
                                  <p:stCondLst>
                                    <p:cond delay="0"/>
                                  </p:stCondLst>
                                  <p:childTnLst>
                                    <p:set>
                                      <p:cBhvr>
                                        <p:cTn id="95" dur="1" fill="hold">
                                          <p:stCondLst>
                                            <p:cond delay="0"/>
                                          </p:stCondLst>
                                        </p:cTn>
                                        <p:tgtEl>
                                          <p:spTgt spid="188"/>
                                        </p:tgtEl>
                                        <p:attrNameLst>
                                          <p:attrName>style.visibility</p:attrName>
                                        </p:attrNameLst>
                                      </p:cBhvr>
                                      <p:to>
                                        <p:strVal val="visible"/>
                                      </p:to>
                                    </p:set>
                                    <p:animEffect transition="in" filter="wipe(right)">
                                      <p:cBhvr>
                                        <p:cTn id="96" dur="500"/>
                                        <p:tgtEl>
                                          <p:spTgt spid="188"/>
                                        </p:tgtEl>
                                      </p:cBhvr>
                                    </p:animEffect>
                                  </p:childTnLst>
                                </p:cTn>
                              </p:par>
                            </p:childTnLst>
                          </p:cTn>
                        </p:par>
                        <p:par>
                          <p:cTn id="97" fill="hold">
                            <p:stCondLst>
                              <p:cond delay="6500"/>
                            </p:stCondLst>
                            <p:childTnLst>
                              <p:par>
                                <p:cTn id="98" presetID="53" presetClass="entr" presetSubtype="16" fill="hold" grpId="0" nodeType="afterEffect">
                                  <p:stCondLst>
                                    <p:cond delay="1000"/>
                                  </p:stCondLst>
                                  <p:childTnLst>
                                    <p:set>
                                      <p:cBhvr>
                                        <p:cTn id="99" dur="1" fill="hold">
                                          <p:stCondLst>
                                            <p:cond delay="0"/>
                                          </p:stCondLst>
                                        </p:cTn>
                                        <p:tgtEl>
                                          <p:spTgt spid="47"/>
                                        </p:tgtEl>
                                        <p:attrNameLst>
                                          <p:attrName>style.visibility</p:attrName>
                                        </p:attrNameLst>
                                      </p:cBhvr>
                                      <p:to>
                                        <p:strVal val="visible"/>
                                      </p:to>
                                    </p:set>
                                    <p:anim calcmode="lin" valueType="num">
                                      <p:cBhvr>
                                        <p:cTn id="100" dur="500" fill="hold"/>
                                        <p:tgtEl>
                                          <p:spTgt spid="47"/>
                                        </p:tgtEl>
                                        <p:attrNameLst>
                                          <p:attrName>ppt_w</p:attrName>
                                        </p:attrNameLst>
                                      </p:cBhvr>
                                      <p:tavLst>
                                        <p:tav tm="0">
                                          <p:val>
                                            <p:fltVal val="0"/>
                                          </p:val>
                                        </p:tav>
                                        <p:tav tm="100000">
                                          <p:val>
                                            <p:strVal val="#ppt_w"/>
                                          </p:val>
                                        </p:tav>
                                      </p:tavLst>
                                    </p:anim>
                                    <p:anim calcmode="lin" valueType="num">
                                      <p:cBhvr>
                                        <p:cTn id="101" dur="500" fill="hold"/>
                                        <p:tgtEl>
                                          <p:spTgt spid="47"/>
                                        </p:tgtEl>
                                        <p:attrNameLst>
                                          <p:attrName>ppt_h</p:attrName>
                                        </p:attrNameLst>
                                      </p:cBhvr>
                                      <p:tavLst>
                                        <p:tav tm="0">
                                          <p:val>
                                            <p:fltVal val="0"/>
                                          </p:val>
                                        </p:tav>
                                        <p:tav tm="100000">
                                          <p:val>
                                            <p:strVal val="#ppt_h"/>
                                          </p:val>
                                        </p:tav>
                                      </p:tavLst>
                                    </p:anim>
                                    <p:animEffect transition="in" filter="fade">
                                      <p:cBhvr>
                                        <p:cTn id="102" dur="500"/>
                                        <p:tgtEl>
                                          <p:spTgt spid="47"/>
                                        </p:tgtEl>
                                      </p:cBhvr>
                                    </p:animEffect>
                                  </p:childTnLst>
                                </p:cTn>
                              </p:par>
                            </p:childTnLst>
                          </p:cTn>
                        </p:par>
                        <p:par>
                          <p:cTn id="103" fill="hold">
                            <p:stCondLst>
                              <p:cond delay="8000"/>
                            </p:stCondLst>
                            <p:childTnLst>
                              <p:par>
                                <p:cTn id="104" presetID="10" presetClass="entr" presetSubtype="0" fill="hold" grpId="0" nodeType="afterEffect">
                                  <p:stCondLst>
                                    <p:cond delay="0"/>
                                  </p:stCondLst>
                                  <p:childTnLst>
                                    <p:set>
                                      <p:cBhvr>
                                        <p:cTn id="105" dur="1" fill="hold">
                                          <p:stCondLst>
                                            <p:cond delay="0"/>
                                          </p:stCondLst>
                                        </p:cTn>
                                        <p:tgtEl>
                                          <p:spTgt spid="95"/>
                                        </p:tgtEl>
                                        <p:attrNameLst>
                                          <p:attrName>style.visibility</p:attrName>
                                        </p:attrNameLst>
                                      </p:cBhvr>
                                      <p:to>
                                        <p:strVal val="visible"/>
                                      </p:to>
                                    </p:set>
                                    <p:animEffect transition="in" filter="fade">
                                      <p:cBhvr>
                                        <p:cTn id="106" dur="500"/>
                                        <p:tgtEl>
                                          <p:spTgt spid="95"/>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94"/>
                                        </p:tgtEl>
                                        <p:attrNameLst>
                                          <p:attrName>style.visibility</p:attrName>
                                        </p:attrNameLst>
                                      </p:cBhvr>
                                      <p:to>
                                        <p:strVal val="visible"/>
                                      </p:to>
                                    </p:set>
                                    <p:animEffect transition="in" filter="fade">
                                      <p:cBhvr>
                                        <p:cTn id="109" dur="500"/>
                                        <p:tgtEl>
                                          <p:spTgt spid="94"/>
                                        </p:tgtEl>
                                      </p:cBhvr>
                                    </p:animEffect>
                                  </p:childTnLst>
                                </p:cTn>
                              </p:par>
                              <p:par>
                                <p:cTn id="110" presetID="10" presetClass="entr" presetSubtype="0" fill="hold" nodeType="withEffect">
                                  <p:stCondLst>
                                    <p:cond delay="0"/>
                                  </p:stCondLst>
                                  <p:childTnLst>
                                    <p:set>
                                      <p:cBhvr>
                                        <p:cTn id="111" dur="1" fill="hold">
                                          <p:stCondLst>
                                            <p:cond delay="0"/>
                                          </p:stCondLst>
                                        </p:cTn>
                                        <p:tgtEl>
                                          <p:spTgt spid="11"/>
                                        </p:tgtEl>
                                        <p:attrNameLst>
                                          <p:attrName>style.visibility</p:attrName>
                                        </p:attrNameLst>
                                      </p:cBhvr>
                                      <p:to>
                                        <p:strVal val="visible"/>
                                      </p:to>
                                    </p:set>
                                    <p:animEffect transition="in" filter="fade">
                                      <p:cBhvr>
                                        <p:cTn id="112" dur="500"/>
                                        <p:tgtEl>
                                          <p:spTgt spid="11"/>
                                        </p:tgtEl>
                                      </p:cBhvr>
                                    </p:animEffect>
                                  </p:childTnLst>
                                </p:cTn>
                              </p:par>
                            </p:childTnLst>
                          </p:cTn>
                        </p:par>
                        <p:par>
                          <p:cTn id="113" fill="hold">
                            <p:stCondLst>
                              <p:cond delay="8500"/>
                            </p:stCondLst>
                            <p:childTnLst>
                              <p:par>
                                <p:cTn id="114" presetID="10" presetClass="entr" presetSubtype="0" fill="hold" grpId="0" nodeType="afterEffect">
                                  <p:stCondLst>
                                    <p:cond delay="0"/>
                                  </p:stCondLst>
                                  <p:childTnLst>
                                    <p:set>
                                      <p:cBhvr>
                                        <p:cTn id="115" dur="1" fill="hold">
                                          <p:stCondLst>
                                            <p:cond delay="0"/>
                                          </p:stCondLst>
                                        </p:cTn>
                                        <p:tgtEl>
                                          <p:spTgt spid="97"/>
                                        </p:tgtEl>
                                        <p:attrNameLst>
                                          <p:attrName>style.visibility</p:attrName>
                                        </p:attrNameLst>
                                      </p:cBhvr>
                                      <p:to>
                                        <p:strVal val="visible"/>
                                      </p:to>
                                    </p:set>
                                    <p:animEffect transition="in" filter="fade">
                                      <p:cBhvr>
                                        <p:cTn id="116" dur="500"/>
                                        <p:tgtEl>
                                          <p:spTgt spid="97"/>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96"/>
                                        </p:tgtEl>
                                        <p:attrNameLst>
                                          <p:attrName>style.visibility</p:attrName>
                                        </p:attrNameLst>
                                      </p:cBhvr>
                                      <p:to>
                                        <p:strVal val="visible"/>
                                      </p:to>
                                    </p:set>
                                    <p:animEffect transition="in" filter="fade">
                                      <p:cBhvr>
                                        <p:cTn id="119" dur="500"/>
                                        <p:tgtEl>
                                          <p:spTgt spid="96"/>
                                        </p:tgtEl>
                                      </p:cBhvr>
                                    </p:animEffect>
                                  </p:childTnLst>
                                </p:cTn>
                              </p:par>
                              <p:par>
                                <p:cTn id="120" presetID="10" presetClass="entr" presetSubtype="0" fill="hold" nodeType="withEffect">
                                  <p:stCondLst>
                                    <p:cond delay="0"/>
                                  </p:stCondLst>
                                  <p:childTnLst>
                                    <p:set>
                                      <p:cBhvr>
                                        <p:cTn id="121" dur="1" fill="hold">
                                          <p:stCondLst>
                                            <p:cond delay="0"/>
                                          </p:stCondLst>
                                        </p:cTn>
                                        <p:tgtEl>
                                          <p:spTgt spid="10"/>
                                        </p:tgtEl>
                                        <p:attrNameLst>
                                          <p:attrName>style.visibility</p:attrName>
                                        </p:attrNameLst>
                                      </p:cBhvr>
                                      <p:to>
                                        <p:strVal val="visible"/>
                                      </p:to>
                                    </p:set>
                                    <p:animEffect transition="in" filter="fade">
                                      <p:cBhvr>
                                        <p:cTn id="1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12" grpId="0"/>
      <p:bldP spid="17" grpId="0" animBg="1"/>
      <p:bldP spid="93" grpId="0" animBg="1"/>
      <p:bldP spid="94" grpId="0" animBg="1"/>
      <p:bldP spid="95" grpId="0" animBg="1"/>
      <p:bldP spid="96" grpId="0" animBg="1"/>
      <p:bldP spid="97" grpId="0" animBg="1"/>
      <p:bldP spid="116" grpId="0" animBg="1"/>
      <p:bldP spid="117" grpId="0" animBg="1"/>
      <p:bldP spid="118" grpId="0" animBg="1"/>
      <p:bldP spid="119" grpId="0" animBg="1"/>
      <p:bldP spid="121" grpId="0" animBg="1"/>
      <p:bldP spid="122" grpId="0" animBg="1"/>
      <p:bldP spid="123" grpId="0" animBg="1"/>
      <p:bldP spid="124" grpId="0" animBg="1"/>
      <p:bldP spid="132" grpId="0"/>
      <p:bldP spid="133" grpId="0" animBg="1"/>
      <p:bldP spid="134" grpId="0"/>
      <p:bldP spid="90" grpId="0" animBg="1"/>
      <p:bldP spid="156" grpId="0" animBg="1"/>
      <p:bldP spid="157" grpId="0" animBg="1"/>
      <p:bldP spid="158" grpId="0" animBg="1"/>
      <p:bldP spid="159" grpId="0" animBg="1"/>
      <p:bldP spid="14"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Cars.com Super Bowl War Room</a:t>
            </a:r>
            <a:endPar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98" name="Picture 97"/>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2760616"/>
            <a:ext cx="24358474" cy="8334346"/>
          </a:xfrm>
          <a:prstGeom prst="rect">
            <a:avLst/>
          </a:prstGeom>
          <a:effectLst>
            <a:reflection blurRad="203200" stA="40000" endPos="10000" dir="5400000" sy="-100000" algn="bl" rotWithShape="0"/>
          </a:effectLst>
        </p:spPr>
      </p:pic>
      <p:pic>
        <p:nvPicPr>
          <p:cNvPr id="99" name="Picture 2"/>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4495800" y="8892604"/>
            <a:ext cx="999073" cy="128452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00" name="Oval Callout 99"/>
          <p:cNvSpPr>
            <a:spLocks noChangeAspect="1"/>
          </p:cNvSpPr>
          <p:nvPr/>
        </p:nvSpPr>
        <p:spPr bwMode="auto">
          <a:xfrm>
            <a:off x="4032222" y="10439400"/>
            <a:ext cx="4724399" cy="1795284"/>
          </a:xfrm>
          <a:prstGeom prst="wedgeEllipseCallout">
            <a:avLst>
              <a:gd name="adj1" fmla="val -25547"/>
              <a:gd name="adj2" fmla="val -88895"/>
            </a:avLst>
          </a:prstGeom>
          <a:solidFill>
            <a:srgbClr val="CC660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4800" b="1" dirty="0" smtClean="0">
                <a:latin typeface="Calibri" pitchFamily="34" charset="0"/>
                <a:ea typeface="ＭＳ Ｐゴシック" pitchFamily="-128" charset="-128"/>
                <a:cs typeface="Calibri" pitchFamily="34" charset="0"/>
              </a:rPr>
              <a:t>David Beran “</a:t>
            </a:r>
            <a:r>
              <a:rPr lang="en-US" sz="3600" b="1" dirty="0" smtClean="0">
                <a:latin typeface="Calibri" pitchFamily="34" charset="0"/>
                <a:ea typeface="ＭＳ Ｐゴシック" pitchFamily="-128" charset="-128"/>
                <a:cs typeface="Calibri" pitchFamily="34" charset="0"/>
              </a:rPr>
              <a:t>Photographer</a:t>
            </a:r>
            <a:r>
              <a:rPr lang="en-US" sz="4800" b="1" dirty="0">
                <a:latin typeface="Calibri" pitchFamily="34" charset="0"/>
                <a:ea typeface="ＭＳ Ｐゴシック" pitchFamily="-128" charset="-128"/>
                <a:cs typeface="Calibri" pitchFamily="34" charset="0"/>
              </a:rPr>
              <a:t>”</a:t>
            </a:r>
          </a:p>
        </p:txBody>
      </p:sp>
      <p:sp>
        <p:nvSpPr>
          <p:cNvPr id="101" name="Oval Callout 100"/>
          <p:cNvSpPr>
            <a:spLocks noChangeAspect="1"/>
          </p:cNvSpPr>
          <p:nvPr/>
        </p:nvSpPr>
        <p:spPr bwMode="auto">
          <a:xfrm>
            <a:off x="690540" y="10668000"/>
            <a:ext cx="3195821" cy="1566684"/>
          </a:xfrm>
          <a:prstGeom prst="wedgeEllipseCallout">
            <a:avLst>
              <a:gd name="adj1" fmla="val -45253"/>
              <a:gd name="adj2" fmla="val -90342"/>
            </a:avLst>
          </a:prstGeom>
          <a:solidFill>
            <a:srgbClr val="CC660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5400" b="1" dirty="0" smtClean="0">
                <a:latin typeface="Calibri" pitchFamily="34" charset="0"/>
                <a:ea typeface="ＭＳ Ｐゴシック" pitchFamily="-128" charset="-128"/>
                <a:cs typeface="Calibri" pitchFamily="34" charset="0"/>
              </a:rPr>
              <a:t>Pizza</a:t>
            </a:r>
            <a:endParaRPr kumimoji="0" lang="en-US" sz="5400" b="1" i="0" u="none" strike="noStrike" cap="none" normalizeH="0" baseline="0" dirty="0" smtClean="0">
              <a:ln>
                <a:noFill/>
              </a:ln>
              <a:solidFill>
                <a:schemeClr val="tx1"/>
              </a:solidFill>
              <a:effectLst/>
              <a:latin typeface="Calibri" pitchFamily="34" charset="0"/>
              <a:ea typeface="ＭＳ Ｐゴシック" pitchFamily="-128" charset="-128"/>
              <a:cs typeface="Calibri" pitchFamily="34" charset="0"/>
            </a:endParaRPr>
          </a:p>
        </p:txBody>
      </p:sp>
      <p:sp>
        <p:nvSpPr>
          <p:cNvPr id="102" name="Oval Callout 101"/>
          <p:cNvSpPr>
            <a:spLocks noChangeAspect="1"/>
          </p:cNvSpPr>
          <p:nvPr/>
        </p:nvSpPr>
        <p:spPr bwMode="auto">
          <a:xfrm>
            <a:off x="11606010" y="10639974"/>
            <a:ext cx="3252990" cy="1594710"/>
          </a:xfrm>
          <a:prstGeom prst="wedgeEllipseCallout">
            <a:avLst>
              <a:gd name="adj1" fmla="val -59221"/>
              <a:gd name="adj2" fmla="val -39868"/>
            </a:avLst>
          </a:prstGeom>
          <a:solidFill>
            <a:srgbClr val="CC660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5400" b="1" dirty="0" smtClean="0">
                <a:latin typeface="Calibri" pitchFamily="34" charset="0"/>
                <a:ea typeface="ＭＳ Ｐゴシック" pitchFamily="-128" charset="-128"/>
                <a:cs typeface="Calibri" pitchFamily="34" charset="0"/>
              </a:rPr>
              <a:t>Wings</a:t>
            </a:r>
            <a:endParaRPr kumimoji="0" lang="en-US" sz="5400" b="1" i="0" u="none" strike="noStrike" cap="none" normalizeH="0" baseline="0" dirty="0" smtClean="0">
              <a:ln>
                <a:noFill/>
              </a:ln>
              <a:solidFill>
                <a:schemeClr val="tx1"/>
              </a:solidFill>
              <a:effectLst/>
              <a:latin typeface="Calibri" pitchFamily="34" charset="0"/>
              <a:ea typeface="ＭＳ Ｐゴシック" pitchFamily="-128" charset="-128"/>
              <a:cs typeface="Calibri" pitchFamily="34" charset="0"/>
            </a:endParaRPr>
          </a:p>
        </p:txBody>
      </p:sp>
      <p:sp>
        <p:nvSpPr>
          <p:cNvPr id="103" name="Oval Callout 102"/>
          <p:cNvSpPr>
            <a:spLocks noChangeAspect="1"/>
          </p:cNvSpPr>
          <p:nvPr/>
        </p:nvSpPr>
        <p:spPr bwMode="auto">
          <a:xfrm>
            <a:off x="10515600" y="1786725"/>
            <a:ext cx="5011905" cy="1711251"/>
          </a:xfrm>
          <a:prstGeom prst="wedgeEllipseCallout">
            <a:avLst>
              <a:gd name="adj1" fmla="val -37238"/>
              <a:gd name="adj2" fmla="val 260999"/>
            </a:avLst>
          </a:prstGeom>
          <a:solidFill>
            <a:srgbClr val="CC660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dirty="0" smtClean="0">
              <a:ln>
                <a:noFill/>
              </a:ln>
              <a:solidFill>
                <a:schemeClr val="tx1"/>
              </a:solidFill>
              <a:effectLst/>
              <a:latin typeface="Calibri" pitchFamily="34" charset="0"/>
              <a:ea typeface="ＭＳ Ｐゴシック" pitchFamily="-128" charset="-128"/>
              <a:cs typeface="Calibri" pitchFamily="34" charset="0"/>
            </a:endParaRPr>
          </a:p>
        </p:txBody>
      </p:sp>
      <p:sp>
        <p:nvSpPr>
          <p:cNvPr id="104" name="Oval Callout 103"/>
          <p:cNvSpPr>
            <a:spLocks noChangeAspect="1"/>
          </p:cNvSpPr>
          <p:nvPr/>
        </p:nvSpPr>
        <p:spPr bwMode="auto">
          <a:xfrm>
            <a:off x="1523704" y="1696516"/>
            <a:ext cx="4725314" cy="1677033"/>
          </a:xfrm>
          <a:prstGeom prst="wedgeEllipseCallout">
            <a:avLst>
              <a:gd name="adj1" fmla="val -37583"/>
              <a:gd name="adj2" fmla="val 173747"/>
            </a:avLst>
          </a:prstGeom>
          <a:solidFill>
            <a:srgbClr val="CC660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4800" b="1" dirty="0" smtClean="0">
                <a:solidFill>
                  <a:schemeClr val="bg1"/>
                </a:solidFill>
                <a:latin typeface="Calibri" pitchFamily="34" charset="0"/>
                <a:ea typeface="ＭＳ Ｐゴシック" pitchFamily="-128" charset="-128"/>
                <a:cs typeface="Calibri" pitchFamily="34" charset="0"/>
              </a:rPr>
              <a:t>Super Bowl</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4800" b="1" i="0" u="none" strike="noStrike" cap="none" normalizeH="0" baseline="0" dirty="0" smtClean="0">
                <a:ln>
                  <a:noFill/>
                </a:ln>
                <a:solidFill>
                  <a:schemeClr val="bg1"/>
                </a:solidFill>
                <a:effectLst/>
                <a:latin typeface="Calibri" pitchFamily="34" charset="0"/>
                <a:ea typeface="ＭＳ Ｐゴシック" pitchFamily="-128" charset="-128"/>
                <a:cs typeface="Calibri" pitchFamily="34" charset="0"/>
              </a:rPr>
              <a:t>XLVI</a:t>
            </a:r>
          </a:p>
        </p:txBody>
      </p:sp>
      <p:sp>
        <p:nvSpPr>
          <p:cNvPr id="105" name="Oval Callout 104"/>
          <p:cNvSpPr>
            <a:spLocks noChangeAspect="1"/>
          </p:cNvSpPr>
          <p:nvPr/>
        </p:nvSpPr>
        <p:spPr bwMode="auto">
          <a:xfrm>
            <a:off x="10515600" y="1786725"/>
            <a:ext cx="5011905" cy="1711251"/>
          </a:xfrm>
          <a:prstGeom prst="wedgeEllipseCallout">
            <a:avLst>
              <a:gd name="adj1" fmla="val 117650"/>
              <a:gd name="adj2" fmla="val 320174"/>
            </a:avLst>
          </a:prstGeom>
          <a:solidFill>
            <a:srgbClr val="CC660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dirty="0" smtClean="0">
              <a:ln>
                <a:noFill/>
              </a:ln>
              <a:solidFill>
                <a:schemeClr val="tx1"/>
              </a:solidFill>
              <a:effectLst/>
              <a:latin typeface="Calibri" pitchFamily="34" charset="0"/>
              <a:ea typeface="ＭＳ Ｐゴシック" pitchFamily="-128" charset="-128"/>
              <a:cs typeface="Calibri" pitchFamily="34" charset="0"/>
            </a:endParaRPr>
          </a:p>
        </p:txBody>
      </p:sp>
      <p:sp>
        <p:nvSpPr>
          <p:cNvPr id="106" name="Oval Callout 105"/>
          <p:cNvSpPr>
            <a:spLocks noChangeAspect="1"/>
          </p:cNvSpPr>
          <p:nvPr/>
        </p:nvSpPr>
        <p:spPr bwMode="auto">
          <a:xfrm>
            <a:off x="10515600" y="1786725"/>
            <a:ext cx="5011905" cy="1711251"/>
          </a:xfrm>
          <a:prstGeom prst="wedgeEllipseCallout">
            <a:avLst>
              <a:gd name="adj1" fmla="val 160257"/>
              <a:gd name="adj2" fmla="val 327313"/>
            </a:avLst>
          </a:prstGeom>
          <a:solidFill>
            <a:srgbClr val="CC660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dirty="0" smtClean="0">
              <a:ln>
                <a:noFill/>
              </a:ln>
              <a:solidFill>
                <a:schemeClr val="tx1"/>
              </a:solidFill>
              <a:effectLst/>
              <a:latin typeface="Calibri" pitchFamily="34" charset="0"/>
              <a:ea typeface="ＭＳ Ｐゴシック" pitchFamily="-128" charset="-128"/>
              <a:cs typeface="Calibri" pitchFamily="34" charset="0"/>
            </a:endParaRPr>
          </a:p>
        </p:txBody>
      </p:sp>
      <p:sp>
        <p:nvSpPr>
          <p:cNvPr id="107" name="Oval Callout 106"/>
          <p:cNvSpPr>
            <a:spLocks noChangeAspect="1"/>
          </p:cNvSpPr>
          <p:nvPr/>
        </p:nvSpPr>
        <p:spPr bwMode="auto">
          <a:xfrm>
            <a:off x="10515600" y="1786725"/>
            <a:ext cx="5011905" cy="1711251"/>
          </a:xfrm>
          <a:prstGeom prst="wedgeEllipseCallout">
            <a:avLst>
              <a:gd name="adj1" fmla="val -67813"/>
              <a:gd name="adj2" fmla="val 287349"/>
            </a:avLst>
          </a:prstGeom>
          <a:solidFill>
            <a:srgbClr val="CC660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dirty="0" smtClean="0">
              <a:ln>
                <a:noFill/>
              </a:ln>
              <a:solidFill>
                <a:schemeClr val="tx1"/>
              </a:solidFill>
              <a:effectLst/>
              <a:latin typeface="Calibri" pitchFamily="34" charset="0"/>
              <a:ea typeface="ＭＳ Ｐゴシック" pitchFamily="-128" charset="-128"/>
              <a:cs typeface="Calibri" pitchFamily="34" charset="0"/>
            </a:endParaRPr>
          </a:p>
        </p:txBody>
      </p:sp>
      <p:sp>
        <p:nvSpPr>
          <p:cNvPr id="108" name="Oval Callout 107"/>
          <p:cNvSpPr>
            <a:spLocks noChangeAspect="1"/>
          </p:cNvSpPr>
          <p:nvPr/>
        </p:nvSpPr>
        <p:spPr bwMode="auto">
          <a:xfrm>
            <a:off x="10515600" y="1786725"/>
            <a:ext cx="5011905" cy="1711251"/>
          </a:xfrm>
          <a:prstGeom prst="wedgeEllipseCallout">
            <a:avLst>
              <a:gd name="adj1" fmla="val -168528"/>
              <a:gd name="adj2" fmla="val 188385"/>
            </a:avLst>
          </a:prstGeom>
          <a:solidFill>
            <a:srgbClr val="CC660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4800" b="1" dirty="0" smtClean="0">
                <a:latin typeface="Calibri" pitchFamily="34" charset="0"/>
                <a:ea typeface="ＭＳ Ｐゴシック" pitchFamily="-128" charset="-128"/>
                <a:cs typeface="Calibri" pitchFamily="34" charset="0"/>
              </a:rPr>
              <a:t>dynaTrace Dashboards</a:t>
            </a:r>
            <a:endParaRPr kumimoji="0" lang="en-US" sz="4800" b="1" i="0" u="none" strike="noStrike" cap="none" normalizeH="0" baseline="0" dirty="0" smtClean="0">
              <a:ln>
                <a:noFill/>
              </a:ln>
              <a:solidFill>
                <a:schemeClr val="tx1"/>
              </a:solidFill>
              <a:effectLst/>
              <a:latin typeface="Calibri" pitchFamily="34" charset="0"/>
              <a:ea typeface="ＭＳ Ｐゴシック" pitchFamily="-128" charset="-128"/>
              <a:cs typeface="Calibri" pitchFamily="34" charset="0"/>
            </a:endParaRPr>
          </a:p>
        </p:txBody>
      </p:sp>
      <p:sp>
        <p:nvSpPr>
          <p:cNvPr id="109" name="Oval Callout 108"/>
          <p:cNvSpPr>
            <a:spLocks noChangeAspect="1"/>
          </p:cNvSpPr>
          <p:nvPr/>
        </p:nvSpPr>
        <p:spPr bwMode="auto">
          <a:xfrm>
            <a:off x="15087600" y="10562838"/>
            <a:ext cx="3410336" cy="1671846"/>
          </a:xfrm>
          <a:prstGeom prst="wedgeEllipseCallout">
            <a:avLst>
              <a:gd name="adj1" fmla="val -176408"/>
              <a:gd name="adj2" fmla="val -173141"/>
            </a:avLst>
          </a:prstGeom>
          <a:solidFill>
            <a:srgbClr val="CC660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5400" b="1" dirty="0" smtClean="0">
                <a:latin typeface="Calibri" pitchFamily="34" charset="0"/>
                <a:ea typeface="ＭＳ Ｐゴシック" pitchFamily="-128" charset="-128"/>
                <a:cs typeface="Calibri" pitchFamily="34" charset="0"/>
              </a:rPr>
              <a:t>Beer</a:t>
            </a:r>
            <a:endParaRPr kumimoji="0" lang="en-US" sz="5400" b="1" i="0" u="none" strike="noStrike" cap="none" normalizeH="0" baseline="0" dirty="0" smtClean="0">
              <a:ln>
                <a:noFill/>
              </a:ln>
              <a:solidFill>
                <a:schemeClr val="tx1"/>
              </a:solidFill>
              <a:effectLst/>
              <a:latin typeface="Calibri" pitchFamily="34" charset="0"/>
              <a:ea typeface="ＭＳ Ｐゴシック" pitchFamily="-128" charset="-128"/>
              <a:cs typeface="Calibri" pitchFamily="34" charset="0"/>
            </a:endParaRPr>
          </a:p>
        </p:txBody>
      </p:sp>
      <p:sp>
        <p:nvSpPr>
          <p:cNvPr id="110" name="Oval Callout 109"/>
          <p:cNvSpPr>
            <a:spLocks noChangeAspect="1"/>
          </p:cNvSpPr>
          <p:nvPr/>
        </p:nvSpPr>
        <p:spPr bwMode="auto">
          <a:xfrm>
            <a:off x="19431000" y="1786725"/>
            <a:ext cx="4268097" cy="1496617"/>
          </a:xfrm>
          <a:prstGeom prst="wedgeEllipseCallout">
            <a:avLst>
              <a:gd name="adj1" fmla="val 26112"/>
              <a:gd name="adj2" fmla="val 265738"/>
            </a:avLst>
          </a:prstGeom>
          <a:solidFill>
            <a:srgbClr val="CC660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4800" b="1" dirty="0" smtClean="0">
                <a:latin typeface="Calibri" pitchFamily="34" charset="0"/>
                <a:ea typeface="ＭＳ Ｐゴシック" pitchFamily="-128" charset="-128"/>
                <a:cs typeface="Calibri" pitchFamily="34" charset="0"/>
              </a:rPr>
              <a:t>Jim Houska</a:t>
            </a:r>
            <a:endParaRPr kumimoji="0" lang="en-US" sz="4800" b="1" i="0" u="none" strike="noStrike" cap="none" normalizeH="0" baseline="0" dirty="0" smtClean="0">
              <a:ln>
                <a:noFill/>
              </a:ln>
              <a:solidFill>
                <a:schemeClr val="tx1"/>
              </a:solidFill>
              <a:effectLst/>
              <a:latin typeface="Calibri" pitchFamily="34" charset="0"/>
              <a:ea typeface="ＭＳ Ｐゴシック" pitchFamily="-128" charset="-128"/>
              <a:cs typeface="Calibri"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952151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500"/>
                                        <p:tgtEl>
                                          <p:spTgt spid="102"/>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nodeType="clickEffect">
                                  <p:stCondLst>
                                    <p:cond delay="0"/>
                                  </p:stCondLst>
                                  <p:childTnLst>
                                    <p:set>
                                      <p:cBhvr>
                                        <p:cTn id="17" dur="1" fill="hold">
                                          <p:stCondLst>
                                            <p:cond delay="0"/>
                                          </p:stCondLst>
                                        </p:cTn>
                                        <p:tgtEl>
                                          <p:spTgt spid="99"/>
                                        </p:tgtEl>
                                        <p:attrNameLst>
                                          <p:attrName>style.visibility</p:attrName>
                                        </p:attrNameLst>
                                      </p:cBhvr>
                                      <p:to>
                                        <p:strVal val="visible"/>
                                      </p:to>
                                    </p:set>
                                    <p:animScale>
                                      <p:cBhvr>
                                        <p:cTn id="18" dur="1000" decel="50000" fill="hold">
                                          <p:stCondLst>
                                            <p:cond delay="0"/>
                                          </p:stCondLst>
                                        </p:cTn>
                                        <p:tgtEl>
                                          <p:spTgt spid="9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99"/>
                                        </p:tgtEl>
                                        <p:attrNameLst>
                                          <p:attrName>ppt_x</p:attrName>
                                          <p:attrName>ppt_y</p:attrName>
                                        </p:attrNameLst>
                                      </p:cBhvr>
                                    </p:animMotion>
                                    <p:animEffect transition="in" filter="fade">
                                      <p:cBhvr>
                                        <p:cTn id="20" dur="1000"/>
                                        <p:tgtEl>
                                          <p:spTgt spid="9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0"/>
                                        </p:tgtEl>
                                        <p:attrNameLst>
                                          <p:attrName>style.visibility</p:attrName>
                                        </p:attrNameLst>
                                      </p:cBhvr>
                                      <p:to>
                                        <p:strVal val="visible"/>
                                      </p:to>
                                    </p:set>
                                    <p:animEffect transition="in" filter="fade">
                                      <p:cBhvr>
                                        <p:cTn id="23" dur="500"/>
                                        <p:tgtEl>
                                          <p:spTgt spid="10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0"/>
                                        </p:tgtEl>
                                        <p:attrNameLst>
                                          <p:attrName>style.visibility</p:attrName>
                                        </p:attrNameLst>
                                      </p:cBhvr>
                                      <p:to>
                                        <p:strVal val="visible"/>
                                      </p:to>
                                    </p:set>
                                    <p:animEffect transition="in" filter="fade">
                                      <p:cBhvr>
                                        <p:cTn id="26" dur="500"/>
                                        <p:tgtEl>
                                          <p:spTgt spid="1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4"/>
                                        </p:tgtEl>
                                        <p:attrNameLst>
                                          <p:attrName>style.visibility</p:attrName>
                                        </p:attrNameLst>
                                      </p:cBhvr>
                                      <p:to>
                                        <p:strVal val="visible"/>
                                      </p:to>
                                    </p:set>
                                    <p:animEffect transition="in" filter="fade">
                                      <p:cBhvr>
                                        <p:cTn id="29" dur="500"/>
                                        <p:tgtEl>
                                          <p:spTgt spid="10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8"/>
                                        </p:tgtEl>
                                        <p:attrNameLst>
                                          <p:attrName>style.visibility</p:attrName>
                                        </p:attrNameLst>
                                      </p:cBhvr>
                                      <p:to>
                                        <p:strVal val="visible"/>
                                      </p:to>
                                    </p:set>
                                    <p:animEffect transition="in" filter="fade">
                                      <p:cBhvr>
                                        <p:cTn id="32" dur="500"/>
                                        <p:tgtEl>
                                          <p:spTgt spid="10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fade">
                                      <p:cBhvr>
                                        <p:cTn id="35" dur="500"/>
                                        <p:tgtEl>
                                          <p:spTgt spid="10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3"/>
                                        </p:tgtEl>
                                        <p:attrNameLst>
                                          <p:attrName>style.visibility</p:attrName>
                                        </p:attrNameLst>
                                      </p:cBhvr>
                                      <p:to>
                                        <p:strVal val="visible"/>
                                      </p:to>
                                    </p:set>
                                    <p:animEffect transition="in" filter="fade">
                                      <p:cBhvr>
                                        <p:cTn id="38" dur="500"/>
                                        <p:tgtEl>
                                          <p:spTgt spid="10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5"/>
                                        </p:tgtEl>
                                        <p:attrNameLst>
                                          <p:attrName>style.visibility</p:attrName>
                                        </p:attrNameLst>
                                      </p:cBhvr>
                                      <p:to>
                                        <p:strVal val="visible"/>
                                      </p:to>
                                    </p:set>
                                    <p:animEffect transition="in" filter="fade">
                                      <p:cBhvr>
                                        <p:cTn id="41" dur="500"/>
                                        <p:tgtEl>
                                          <p:spTgt spid="10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6"/>
                                        </p:tgtEl>
                                        <p:attrNameLst>
                                          <p:attrName>style.visibility</p:attrName>
                                        </p:attrNameLst>
                                      </p:cBhvr>
                                      <p:to>
                                        <p:strVal val="visible"/>
                                      </p:to>
                                    </p:set>
                                    <p:animEffect transition="in" filter="fade">
                                      <p:cBhvr>
                                        <p:cTn id="44"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2"/>
          <p:cNvSpPr>
            <a:spLocks noGrp="1"/>
          </p:cNvSpPr>
          <p:nvPr>
            <p:ph type="title"/>
          </p:nvPr>
        </p:nvSpPr>
        <p:spPr>
          <a:prstGeom prst="rect">
            <a:avLst/>
          </a:prstGeom>
          <a:noFill/>
          <a:effectLst>
            <a:reflection stA="0" endPos="65000" dist="50800" dir="5400000" sy="-100000" algn="bl" rotWithShape="0"/>
          </a:effectLst>
        </p:spPr>
        <p:txBody>
          <a:bodyPr vert="horz" wrap="square" numCol="1" anchor="t" anchorCtr="0" compatLnSpc="1">
            <a:prstTxWarp prst="textNoShape">
              <a:avLst/>
            </a:prstTxWarp>
          </a:bodyPr>
          <a:lstStyle/>
          <a:p>
            <a:pPr marL="0" indent="0" algn="ctr">
              <a:buNone/>
            </a:pP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Agenda</a:t>
            </a:r>
            <a:endPar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
        <p:nvSpPr>
          <p:cNvPr id="6" name="Content Placeholder 2"/>
          <p:cNvSpPr txBox="1">
            <a:spLocks/>
          </p:cNvSpPr>
          <p:nvPr/>
        </p:nvSpPr>
        <p:spPr bwMode="auto">
          <a:xfrm>
            <a:off x="570186" y="1968062"/>
            <a:ext cx="22707600" cy="9753600"/>
          </a:xfrm>
          <a:prstGeom prst="rect">
            <a:avLst/>
          </a:prstGeom>
          <a:noFill/>
          <a:ln>
            <a:noFill/>
          </a:ln>
          <a:effectLst>
            <a:reflection stA="0" endPos="65000" dist="50800" dir="5400000" sy="-100000" algn="bl" rotWithShape="0"/>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 uri="{FAA26D3D-D897-4be2-8F04-BA451C77F1D7}"/>
          </a:extLst>
        </p:spPr>
        <p:txBody>
          <a:bodyPr vert="horz" wrap="square" lIns="0" tIns="0" rIns="0" bIns="0" numCol="1" anchor="t" anchorCtr="0" compatLnSpc="1">
            <a:prstTxWarp prst="textNoShape">
              <a:avLst/>
            </a:prstTxWarp>
          </a:bodyPr>
          <a:lstStyle>
            <a:lvl1pPr marL="774700" indent="-457200" algn="l" rtl="0" eaLnBrk="0" fontAlgn="base" hangingPunct="0">
              <a:spcBef>
                <a:spcPts val="1800"/>
              </a:spcBef>
              <a:spcAft>
                <a:spcPct val="0"/>
              </a:spcAft>
              <a:buClr>
                <a:srgbClr val="48B1B4"/>
              </a:buClr>
              <a:buSzPct val="100000"/>
              <a:buFont typeface="Wingdings" pitchFamily="2" charset="2"/>
              <a:buChar char="§"/>
              <a:defRPr sz="4300">
                <a:solidFill>
                  <a:srgbClr val="FFFFFF"/>
                </a:solidFill>
                <a:latin typeface="+mn-lt"/>
                <a:ea typeface="+mn-ea"/>
                <a:cs typeface="+mn-cs"/>
                <a:sym typeface="Arial" pitchFamily="34" charset="0"/>
              </a:defRPr>
            </a:lvl1pPr>
            <a:lvl2pPr marL="12192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2pPr>
            <a:lvl3pPr marL="16637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3pPr>
            <a:lvl4pPr marL="21082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4pPr>
            <a:lvl5pPr marL="25527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5pPr>
            <a:lvl6pPr marL="30099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6pPr>
            <a:lvl7pPr marL="34671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7pPr>
            <a:lvl8pPr marL="39243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8pPr>
            <a:lvl9pPr marL="43815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9pPr>
          </a:lstStyle>
          <a:p>
            <a:r>
              <a:rPr lang="en-US" sz="6600" b="1" dirty="0" smtClean="0">
                <a:solidFill>
                  <a:schemeClr val="bg1"/>
                </a:solidFill>
                <a:latin typeface="Calibri" pitchFamily="34" charset="0"/>
                <a:cs typeface="Calibri" pitchFamily="34" charset="0"/>
              </a:rPr>
              <a:t>Business Drivers</a:t>
            </a:r>
          </a:p>
          <a:p>
            <a:r>
              <a:rPr lang="en-US" sz="6600" b="1" dirty="0" smtClean="0">
                <a:solidFill>
                  <a:schemeClr val="bg1"/>
                </a:solidFill>
                <a:latin typeface="Calibri" pitchFamily="34" charset="0"/>
                <a:cs typeface="Calibri" pitchFamily="34" charset="0"/>
              </a:rPr>
              <a:t>Legacy APM Challenges</a:t>
            </a:r>
          </a:p>
          <a:p>
            <a:r>
              <a:rPr lang="en-US" sz="6600" b="1" dirty="0" smtClean="0">
                <a:solidFill>
                  <a:schemeClr val="bg1"/>
                </a:solidFill>
                <a:latin typeface="Calibri" pitchFamily="34" charset="0"/>
                <a:cs typeface="Calibri" pitchFamily="34" charset="0"/>
              </a:rPr>
              <a:t>Why dynaTrace?</a:t>
            </a:r>
          </a:p>
          <a:p>
            <a:r>
              <a:rPr lang="en-US" sz="6600" b="1" dirty="0" smtClean="0">
                <a:solidFill>
                  <a:schemeClr val="bg1"/>
                </a:solidFill>
                <a:latin typeface="Calibri" pitchFamily="34" charset="0"/>
                <a:cs typeface="Calibri" pitchFamily="34" charset="0"/>
              </a:rPr>
              <a:t>Our Secret to APM Success</a:t>
            </a:r>
          </a:p>
          <a:p>
            <a:r>
              <a:rPr lang="en-US" sz="6600" b="1" dirty="0" smtClean="0">
                <a:solidFill>
                  <a:schemeClr val="bg1"/>
                </a:solidFill>
                <a:latin typeface="Calibri" pitchFamily="34" charset="0"/>
                <a:cs typeface="Calibri" pitchFamily="34" charset="0"/>
              </a:rPr>
              <a:t>Super Bowl XLVI</a:t>
            </a:r>
          </a:p>
          <a:p>
            <a:r>
              <a:rPr lang="en-US" sz="6600" b="1" dirty="0">
                <a:solidFill>
                  <a:schemeClr val="bg1"/>
                </a:solidFill>
                <a:latin typeface="Calibri" pitchFamily="34" charset="0"/>
                <a:cs typeface="Calibri" pitchFamily="34" charset="0"/>
              </a:rPr>
              <a:t>2 Clicks </a:t>
            </a:r>
            <a:r>
              <a:rPr lang="en-US" sz="6600" b="1" dirty="0" smtClean="0">
                <a:solidFill>
                  <a:schemeClr val="bg1"/>
                </a:solidFill>
                <a:latin typeface="Calibri" pitchFamily="34" charset="0"/>
                <a:cs typeface="Calibri" pitchFamily="34" charset="0"/>
              </a:rPr>
              <a:t>to Fix</a:t>
            </a:r>
          </a:p>
          <a:p>
            <a:r>
              <a:rPr lang="en-US" sz="6600" b="1" dirty="0" smtClean="0">
                <a:solidFill>
                  <a:schemeClr val="bg1"/>
                </a:solidFill>
                <a:latin typeface="Calibri" pitchFamily="34" charset="0"/>
                <a:cs typeface="Calibri" pitchFamily="34" charset="0"/>
              </a:rPr>
              <a:t>UEM</a:t>
            </a:r>
          </a:p>
          <a:p>
            <a:r>
              <a:rPr lang="en-US" sz="6600" b="1" dirty="0" smtClean="0">
                <a:solidFill>
                  <a:schemeClr val="bg1"/>
                </a:solidFill>
                <a:latin typeface="Calibri" pitchFamily="34" charset="0"/>
                <a:cs typeface="Calibri" pitchFamily="34" charset="0"/>
              </a:rPr>
              <a:t>What’s Next?</a:t>
            </a:r>
          </a:p>
          <a:p>
            <a:endParaRPr lang="en-US" sz="6600" b="1" dirty="0" smtClean="0">
              <a:solidFill>
                <a:schemeClr val="bg1"/>
              </a:solidFill>
              <a:latin typeface="Calibri" pitchFamily="34" charset="0"/>
              <a:cs typeface="Calibri" pitchFamily="34" charset="0"/>
            </a:endParaRPr>
          </a:p>
          <a:p>
            <a:endParaRPr lang="en-US" sz="6600" b="1" dirty="0" smtClean="0">
              <a:solidFill>
                <a:schemeClr val="bg1"/>
              </a:solidFill>
              <a:latin typeface="Calibri" pitchFamily="34" charset="0"/>
              <a:cs typeface="Calibri" pitchFamily="34" charset="0"/>
            </a:endParaRPr>
          </a:p>
          <a:p>
            <a:endParaRPr lang="en-US" sz="6600" b="1" dirty="0" smtClean="0">
              <a:solidFill>
                <a:schemeClr val="bg1"/>
              </a:solidFill>
              <a:latin typeface="Calibri" pitchFamily="34" charset="0"/>
              <a:cs typeface="Calibri" pitchFamily="34" charset="0"/>
            </a:endParaRPr>
          </a:p>
          <a:p>
            <a:endParaRPr lang="en-US" sz="6600" b="1" dirty="0" smtClean="0">
              <a:solidFill>
                <a:schemeClr val="bg1"/>
              </a:solidFill>
              <a:latin typeface="Calibri" pitchFamily="34" charset="0"/>
              <a:cs typeface="Calibri" pitchFamily="34" charset="0"/>
            </a:endParaRP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11658600" y="3581400"/>
            <a:ext cx="11874287" cy="5314286"/>
          </a:xfrm>
          <a:prstGeom prst="rect">
            <a:avLst/>
          </a:prstGeom>
          <a:noFill/>
          <a:effectLst>
            <a:reflection blurRad="203200" stA="52000" endA="300" endPos="33000" dir="5400000" sy="-100000" algn="bl" rotWithShape="0"/>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22548034"/>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Performance During Super Bowl</a:t>
            </a:r>
            <a:endPar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000" r="1000"/>
          <a:stretch/>
        </p:blipFill>
        <p:spPr>
          <a:xfrm>
            <a:off x="457200" y="2409537"/>
            <a:ext cx="23469600" cy="10174769"/>
          </a:xfrm>
          <a:prstGeom prst="rect">
            <a:avLst/>
          </a:prstGeom>
          <a:ln>
            <a:noFill/>
          </a:ln>
          <a:effectLst>
            <a:outerShdw blurRad="292100" dist="139700" dir="2700000" algn="tl" rotWithShape="0">
              <a:srgbClr val="333333">
                <a:alpha val="65000"/>
              </a:srgbClr>
            </a:outerShdw>
            <a:reflection blurRad="127000" stA="42000" endPos="12000" dir="5400000" sy="-100000" algn="bl" rotWithShape="0"/>
          </a:effectLst>
        </p:spPr>
      </p:pic>
      <p:sp>
        <p:nvSpPr>
          <p:cNvPr id="17" name="Rectangle 16"/>
          <p:cNvSpPr/>
          <p:nvPr/>
        </p:nvSpPr>
        <p:spPr bwMode="auto">
          <a:xfrm>
            <a:off x="15528482" y="3434598"/>
            <a:ext cx="673878" cy="3690926"/>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18" name="Rectangle 17"/>
          <p:cNvSpPr/>
          <p:nvPr/>
        </p:nvSpPr>
        <p:spPr bwMode="auto">
          <a:xfrm>
            <a:off x="19867274" y="3654031"/>
            <a:ext cx="688804" cy="3471493"/>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19" name="Rectangle 18"/>
          <p:cNvSpPr/>
          <p:nvPr/>
        </p:nvSpPr>
        <p:spPr bwMode="auto">
          <a:xfrm>
            <a:off x="19865131" y="8656381"/>
            <a:ext cx="673878" cy="3126159"/>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20" name="Rectangle 19"/>
          <p:cNvSpPr/>
          <p:nvPr/>
        </p:nvSpPr>
        <p:spPr bwMode="auto">
          <a:xfrm>
            <a:off x="15528482" y="8139483"/>
            <a:ext cx="673878" cy="3979193"/>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21" name="Up Arrow 20"/>
          <p:cNvSpPr/>
          <p:nvPr/>
        </p:nvSpPr>
        <p:spPr bwMode="auto">
          <a:xfrm>
            <a:off x="17426139" y="5684788"/>
            <a:ext cx="926582" cy="1440736"/>
          </a:xfrm>
          <a:prstGeom prst="upArrow">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headEnd type="none" w="med" len="med"/>
            <a:tailEnd type="none" w="med" len="med"/>
          </a:ln>
          <a:effectLst>
            <a:glow rad="228600">
              <a:schemeClr val="accent2">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22" name="Right Arrow 21"/>
          <p:cNvSpPr/>
          <p:nvPr/>
        </p:nvSpPr>
        <p:spPr bwMode="auto">
          <a:xfrm>
            <a:off x="5548809" y="5250599"/>
            <a:ext cx="4280991" cy="868378"/>
          </a:xfrm>
          <a:prstGeom prst="rightArrow">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headEnd type="none" w="med" len="med"/>
            <a:tailEnd type="none" w="med" len="med"/>
          </a:ln>
          <a:effectLst>
            <a:glow rad="228600">
              <a:schemeClr val="accent2">
                <a:satMod val="175000"/>
                <a:alpha val="40000"/>
              </a:schemeClr>
            </a:glow>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23" name="Right Arrow 22"/>
          <p:cNvSpPr/>
          <p:nvPr/>
        </p:nvSpPr>
        <p:spPr bwMode="auto">
          <a:xfrm>
            <a:off x="11334750" y="5250599"/>
            <a:ext cx="3676650" cy="868378"/>
          </a:xfrm>
          <a:prstGeom prst="rightArrow">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a:headEnd type="none" w="med" len="med"/>
            <a:tailEnd type="none" w="med" len="med"/>
          </a:ln>
          <a:effectLst>
            <a:glow rad="228600">
              <a:schemeClr val="accent2">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24" name="Right Arrow 23"/>
          <p:cNvSpPr/>
          <p:nvPr/>
        </p:nvSpPr>
        <p:spPr bwMode="auto">
          <a:xfrm>
            <a:off x="5734919" y="9054718"/>
            <a:ext cx="4094881" cy="868378"/>
          </a:xfrm>
          <a:prstGeom prst="rightArrow">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headEnd type="none" w="med" len="med"/>
            <a:tailEnd type="none" w="med" len="med"/>
          </a:ln>
          <a:effectLst>
            <a:glow rad="228600">
              <a:schemeClr val="accent2">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25" name="Right Arrow 24"/>
          <p:cNvSpPr/>
          <p:nvPr/>
        </p:nvSpPr>
        <p:spPr bwMode="auto">
          <a:xfrm>
            <a:off x="11528023" y="9054718"/>
            <a:ext cx="3483377" cy="868378"/>
          </a:xfrm>
          <a:prstGeom prst="rightArrow">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a:headEnd type="none" w="med" len="med"/>
            <a:tailEnd type="none" w="med" len="med"/>
          </a:ln>
          <a:effectLst>
            <a:glow rad="228600">
              <a:schemeClr val="accent2">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26" name="Up Arrow 25"/>
          <p:cNvSpPr/>
          <p:nvPr/>
        </p:nvSpPr>
        <p:spPr bwMode="auto">
          <a:xfrm>
            <a:off x="21243154" y="5647603"/>
            <a:ext cx="926582" cy="1477921"/>
          </a:xfrm>
          <a:prstGeom prst="upArrow">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a:headEnd type="none" w="med" len="med"/>
            <a:tailEnd type="none" w="med" len="med"/>
          </a:ln>
          <a:effectLst>
            <a:glow rad="228600">
              <a:schemeClr val="accent2">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27" name="Up Arrow 26"/>
          <p:cNvSpPr/>
          <p:nvPr/>
        </p:nvSpPr>
        <p:spPr bwMode="auto">
          <a:xfrm>
            <a:off x="17504553" y="10473318"/>
            <a:ext cx="926582" cy="1645358"/>
          </a:xfrm>
          <a:prstGeom prst="upArrow">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headEnd type="none" w="med" len="med"/>
            <a:tailEnd type="none" w="med" len="med"/>
          </a:ln>
          <a:effectLst>
            <a:glow rad="228600">
              <a:schemeClr val="accent2">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28" name="Up Arrow 27"/>
          <p:cNvSpPr/>
          <p:nvPr/>
        </p:nvSpPr>
        <p:spPr bwMode="auto">
          <a:xfrm>
            <a:off x="21520409" y="10473318"/>
            <a:ext cx="926582" cy="1645358"/>
          </a:xfrm>
          <a:prstGeom prst="upArrow">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a:headEnd type="none" w="med" len="med"/>
            <a:tailEnd type="none" w="med" len="med"/>
          </a:ln>
          <a:effectLst>
            <a:glow rad="228600">
              <a:schemeClr val="accent2">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31" name="Rounded Rectangular Callout 30"/>
          <p:cNvSpPr/>
          <p:nvPr/>
        </p:nvSpPr>
        <p:spPr bwMode="auto">
          <a:xfrm>
            <a:off x="15697200" y="2209801"/>
            <a:ext cx="4167931" cy="1224797"/>
          </a:xfrm>
          <a:prstGeom prst="wedgeRoundRectCallout">
            <a:avLst>
              <a:gd name="adj1" fmla="val -26893"/>
              <a:gd name="adj2" fmla="val 34275"/>
              <a:gd name="adj3" fmla="val 16667"/>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headEnd type="none" w="med" len="med"/>
            <a:tailEnd type="none" w="med" len="med"/>
          </a:ln>
          <a:effectLst>
            <a:glow rad="228600">
              <a:schemeClr val="accent2">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vert="horz" wrap="square" lIns="0" tIns="0" rIns="0" bIns="0" numCol="1" rtlCol="0" anchor="ctr" anchorCtr="0" compatLnSpc="1">
            <a:prstTxWarp prst="textNoShape">
              <a:avLst/>
            </a:prstTxWarp>
          </a:bodyPr>
          <a:lstStyle/>
          <a:p>
            <a:pPr algn="ctr"/>
            <a:r>
              <a:rPr lang="en-US" sz="5400" b="1" dirty="0" smtClean="0">
                <a:effectLst>
                  <a:outerShdw blurRad="38100" dist="38100" dir="2700000" algn="tl">
                    <a:srgbClr val="000000">
                      <a:alpha val="43137"/>
                    </a:srgbClr>
                  </a:outerShdw>
                </a:effectLst>
                <a:latin typeface="Calibri" pitchFamily="34" charset="0"/>
                <a:cs typeface="Calibri" pitchFamily="34" charset="0"/>
              </a:rPr>
              <a:t>Data Center 1</a:t>
            </a:r>
            <a:endParaRPr lang="en-US" sz="5400" b="1" dirty="0">
              <a:effectLst>
                <a:outerShdw blurRad="38100" dist="38100" dir="2700000" algn="tl">
                  <a:srgbClr val="000000">
                    <a:alpha val="43137"/>
                  </a:srgbClr>
                </a:outerShdw>
              </a:effectLst>
              <a:latin typeface="Calibri" pitchFamily="34" charset="0"/>
              <a:cs typeface="Calibri" pitchFamily="34" charset="0"/>
            </a:endParaRPr>
          </a:p>
        </p:txBody>
      </p:sp>
      <p:sp>
        <p:nvSpPr>
          <p:cNvPr id="30" name="Rounded Rectangular Callout 29"/>
          <p:cNvSpPr/>
          <p:nvPr/>
        </p:nvSpPr>
        <p:spPr bwMode="auto">
          <a:xfrm>
            <a:off x="19964400" y="2209800"/>
            <a:ext cx="4038600" cy="1224797"/>
          </a:xfrm>
          <a:prstGeom prst="wedgeRoundRectCallout">
            <a:avLst>
              <a:gd name="adj1" fmla="val -26893"/>
              <a:gd name="adj2" fmla="val 34275"/>
              <a:gd name="adj3" fmla="val 16667"/>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a:headEnd type="none" w="med" len="med"/>
            <a:tailEnd type="none" w="med" len="med"/>
          </a:ln>
          <a:effectLst>
            <a:glow rad="228600">
              <a:schemeClr val="accent2">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vert="horz" wrap="square" lIns="0" tIns="0" rIns="0" bIns="0" numCol="1" rtlCol="0" anchor="ctr" anchorCtr="0" compatLnSpc="1">
            <a:prstTxWarp prst="textNoShape">
              <a:avLst/>
            </a:prstTxWarp>
          </a:bodyPr>
          <a:lstStyle/>
          <a:p>
            <a:pPr algn="ctr"/>
            <a:r>
              <a:rPr lang="en-US" sz="5400" b="1" dirty="0">
                <a:effectLst>
                  <a:outerShdw blurRad="38100" dist="38100" dir="2700000" algn="tl">
                    <a:srgbClr val="000000">
                      <a:alpha val="43137"/>
                    </a:srgbClr>
                  </a:outerShdw>
                </a:effectLst>
                <a:latin typeface="Calibri" pitchFamily="34" charset="0"/>
                <a:cs typeface="Calibri" pitchFamily="34" charset="0"/>
              </a:rPr>
              <a:t>Data Center </a:t>
            </a:r>
            <a:r>
              <a:rPr lang="en-US" sz="5400" b="1" dirty="0" smtClean="0">
                <a:effectLst>
                  <a:outerShdw blurRad="38100" dist="38100" dir="2700000" algn="tl">
                    <a:srgbClr val="000000">
                      <a:alpha val="43137"/>
                    </a:srgbClr>
                  </a:outerShdw>
                </a:effectLst>
                <a:latin typeface="Calibri" pitchFamily="34" charset="0"/>
                <a:cs typeface="Calibri" pitchFamily="34" charset="0"/>
              </a:rPr>
              <a:t>2</a:t>
            </a:r>
            <a:endParaRPr lang="en-US" sz="5400" b="1" dirty="0">
              <a:effectLst>
                <a:outerShdw blurRad="38100" dist="38100" dir="2700000" algn="tl">
                  <a:srgbClr val="000000">
                    <a:alpha val="43137"/>
                  </a:srgbClr>
                </a:outerShdw>
              </a:effectLst>
              <a:latin typeface="Calibri" pitchFamily="34" charset="0"/>
              <a:cs typeface="Calibri" pitchFamily="34" charset="0"/>
            </a:endParaRPr>
          </a:p>
        </p:txBody>
      </p:sp>
      <p:sp>
        <p:nvSpPr>
          <p:cNvPr id="32" name="Rectangle 31"/>
          <p:cNvSpPr/>
          <p:nvPr/>
        </p:nvSpPr>
        <p:spPr bwMode="auto">
          <a:xfrm>
            <a:off x="10178164" y="2592079"/>
            <a:ext cx="5350318" cy="460237"/>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29" name="Rectangle 28"/>
          <p:cNvSpPr/>
          <p:nvPr/>
        </p:nvSpPr>
        <p:spPr>
          <a:xfrm>
            <a:off x="554182" y="1555201"/>
            <a:ext cx="16038012" cy="1107996"/>
          </a:xfrm>
          <a:prstGeom prst="rect">
            <a:avLst/>
          </a:prstGeom>
        </p:spPr>
        <p:txBody>
          <a:bodyPr wrap="square">
            <a:spAutoFit/>
          </a:bodyPr>
          <a:lstStyle/>
          <a:p>
            <a:r>
              <a:rPr lang="en-US" sz="6600" b="1" i="1" u="sng" dirty="0" smtClean="0">
                <a:solidFill>
                  <a:srgbClr val="FFC000"/>
                </a:solidFill>
                <a:effectLst>
                  <a:outerShdw blurRad="38100" dist="38100" dir="2700000" algn="tl">
                    <a:srgbClr val="000000">
                      <a:alpha val="43137"/>
                    </a:srgbClr>
                  </a:outerShdw>
                </a:effectLst>
                <a:latin typeface="Calibri" pitchFamily="34" charset="0"/>
                <a:cs typeface="Calibri" pitchFamily="34" charset="0"/>
              </a:rPr>
              <a:t>Two </a:t>
            </a:r>
            <a:r>
              <a:rPr lang="en-US" sz="6600" b="1" i="1" u="sng" dirty="0">
                <a:solidFill>
                  <a:srgbClr val="FFC000"/>
                </a:solidFill>
                <a:effectLst>
                  <a:outerShdw blurRad="38100" dist="38100" dir="2700000" algn="tl">
                    <a:srgbClr val="000000">
                      <a:alpha val="43137"/>
                    </a:srgbClr>
                  </a:outerShdw>
                </a:effectLst>
                <a:latin typeface="Calibri" pitchFamily="34" charset="0"/>
                <a:cs typeface="Calibri" pitchFamily="34" charset="0"/>
              </a:rPr>
              <a:t>Data Centers on One </a:t>
            </a:r>
            <a:r>
              <a:rPr lang="en-US" sz="6600" b="1" i="1" u="sng" dirty="0" smtClean="0">
                <a:solidFill>
                  <a:srgbClr val="FFC000"/>
                </a:solidFill>
                <a:effectLst>
                  <a:outerShdw blurRad="38100" dist="38100" dir="2700000" algn="tl">
                    <a:srgbClr val="000000">
                      <a:alpha val="43137"/>
                    </a:srgbClr>
                  </a:outerShdw>
                </a:effectLst>
                <a:latin typeface="Calibri" pitchFamily="34" charset="0"/>
                <a:cs typeface="Calibri" pitchFamily="34" charset="0"/>
              </a:rPr>
              <a:t>Dashboard!</a:t>
            </a:r>
            <a:endParaRPr lang="en-US" sz="6600" b="1" i="1" u="sng" dirty="0">
              <a:solidFill>
                <a:srgbClr val="FFC000"/>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511894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par>
                          <p:cTn id="33" fill="hold">
                            <p:stCondLst>
                              <p:cond delay="2500"/>
                            </p:stCondLst>
                            <p:childTnLst>
                              <p:par>
                                <p:cTn id="34" presetID="22" presetClass="entr" presetSubtype="4"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down)">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31" grpId="0" animBg="1"/>
      <p:bldP spid="30" grpId="0" animBg="1"/>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Super Bowl-Sized Test</a:t>
            </a:r>
            <a:endPar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32"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665140"/>
            <a:ext cx="24384000" cy="991647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33" name="Picture 4"/>
          <p:cNvPicPr>
            <a:picLocks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0" y="1677839"/>
            <a:ext cx="24387048" cy="991356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4" name="Rectangle 33"/>
          <p:cNvSpPr/>
          <p:nvPr/>
        </p:nvSpPr>
        <p:spPr>
          <a:xfrm>
            <a:off x="1538269" y="2401426"/>
            <a:ext cx="8583930" cy="877163"/>
          </a:xfrm>
          <a:prstGeom prst="rect">
            <a:avLst/>
          </a:prstGeom>
        </p:spPr>
        <p:txBody>
          <a:bodyPr wrap="square">
            <a:spAutoFit/>
          </a:bodyPr>
          <a:lstStyle/>
          <a:p>
            <a:pPr lvl="1">
              <a:spcBef>
                <a:spcPts val="1200"/>
              </a:spcBef>
            </a:pPr>
            <a:endParaRPr lang="en-US" sz="1600" dirty="0" smtClean="0">
              <a:solidFill>
                <a:schemeClr val="bg1"/>
              </a:solidFill>
              <a:effectLst>
                <a:outerShdw blurRad="38100" dist="38100" dir="2700000" algn="tl">
                  <a:srgbClr val="000000">
                    <a:alpha val="43137"/>
                  </a:srgbClr>
                </a:outerShdw>
              </a:effectLst>
            </a:endParaRPr>
          </a:p>
          <a:p>
            <a:pPr marL="742950" lvl="1" indent="-285750">
              <a:spcBef>
                <a:spcPts val="1800"/>
              </a:spcBef>
              <a:buFont typeface="Arial" pitchFamily="34" charset="0"/>
              <a:buChar char="•"/>
            </a:pPr>
            <a:endParaRPr lang="en-US" sz="2000" dirty="0">
              <a:solidFill>
                <a:schemeClr val="bg1"/>
              </a:solidFill>
              <a:effectLst>
                <a:outerShdw blurRad="38100" dist="38100" dir="2700000" algn="tl">
                  <a:srgbClr val="000000">
                    <a:alpha val="43137"/>
                  </a:srgbClr>
                </a:outerShdw>
              </a:effectLst>
            </a:endParaRPr>
          </a:p>
        </p:txBody>
      </p:sp>
      <p:graphicFrame>
        <p:nvGraphicFramePr>
          <p:cNvPr id="35" name="Chart 34"/>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092304602"/>
              </p:ext>
            </p:extLst>
          </p:nvPr>
        </p:nvGraphicFramePr>
        <p:xfrm>
          <a:off x="1" y="1677839"/>
          <a:ext cx="24003000" cy="9904561"/>
        </p:xfrm>
        <a:graphic>
          <a:graphicData uri="http://schemas.openxmlformats.org/drawingml/2006/chart">
            <c:chart xmlns:c="http://schemas.openxmlformats.org/drawingml/2006/chart" xmlns:r="http://schemas.openxmlformats.org/officeDocument/2006/relationships" r:id="rId5"/>
          </a:graphicData>
        </a:graphic>
      </p:graphicFrame>
      <p:sp>
        <p:nvSpPr>
          <p:cNvPr id="36" name="Rounded Rectangular Callout 35"/>
          <p:cNvSpPr/>
          <p:nvPr/>
        </p:nvSpPr>
        <p:spPr>
          <a:xfrm>
            <a:off x="6629401" y="2426897"/>
            <a:ext cx="4724400" cy="1848225"/>
          </a:xfrm>
          <a:prstGeom prst="wedgeRoundRectCallout">
            <a:avLst>
              <a:gd name="adj1" fmla="val -81721"/>
              <a:gd name="adj2" fmla="val -40119"/>
              <a:gd name="adj3" fmla="val 16667"/>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6000" b="1" dirty="0" smtClean="0">
                <a:latin typeface="Calibri" pitchFamily="34" charset="0"/>
                <a:cs typeface="Calibri" pitchFamily="34" charset="0"/>
              </a:rPr>
              <a:t>1,800%</a:t>
            </a:r>
            <a:endParaRPr lang="en-US" sz="6000" b="1" baseline="0" dirty="0" smtClean="0">
              <a:latin typeface="Calibri" pitchFamily="34" charset="0"/>
              <a:cs typeface="Calibri" pitchFamily="34" charset="0"/>
            </a:endParaRPr>
          </a:p>
          <a:p>
            <a:pPr algn="ctr"/>
            <a:r>
              <a:rPr lang="en-US" sz="6000" b="1" baseline="0" dirty="0" smtClean="0">
                <a:latin typeface="Calibri" pitchFamily="34" charset="0"/>
                <a:cs typeface="Calibri" pitchFamily="34" charset="0"/>
              </a:rPr>
              <a:t>Traffic Spike</a:t>
            </a:r>
          </a:p>
        </p:txBody>
      </p:sp>
      <p:sp>
        <p:nvSpPr>
          <p:cNvPr id="37" name="Rounded Rectangular Callout 36"/>
          <p:cNvSpPr/>
          <p:nvPr/>
        </p:nvSpPr>
        <p:spPr>
          <a:xfrm>
            <a:off x="13944600" y="7204364"/>
            <a:ext cx="5638800" cy="2034507"/>
          </a:xfrm>
          <a:prstGeom prst="wedgeRoundRectCallout">
            <a:avLst>
              <a:gd name="adj1" fmla="val -22912"/>
              <a:gd name="adj2" fmla="val 67399"/>
              <a:gd name="adj3" fmla="val 16667"/>
            </a:avLst>
          </a:prstGeom>
          <a:ln>
            <a:solidFill>
              <a:srgbClr val="00FF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6000" b="1" dirty="0">
                <a:latin typeface="Calibri" pitchFamily="34" charset="0"/>
                <a:cs typeface="Calibri" pitchFamily="34" charset="0"/>
              </a:rPr>
              <a:t>Stable </a:t>
            </a:r>
            <a:r>
              <a:rPr lang="en-US" sz="6000" b="1" dirty="0" smtClean="0">
                <a:latin typeface="Calibri" pitchFamily="34" charset="0"/>
                <a:cs typeface="Calibri" pitchFamily="34" charset="0"/>
              </a:rPr>
              <a:t>Performance</a:t>
            </a:r>
            <a:endParaRPr lang="en-US" sz="6000" b="1" dirty="0">
              <a:latin typeface="Calibri" pitchFamily="34" charset="0"/>
              <a:cs typeface="Calibri" pitchFamily="34" charset="0"/>
            </a:endParaRPr>
          </a:p>
        </p:txBody>
      </p:sp>
      <p:grpSp>
        <p:nvGrpSpPr>
          <p:cNvPr id="38" name="Group 37"/>
          <p:cNvGrpSpPr/>
          <p:nvPr/>
        </p:nvGrpSpPr>
        <p:grpSpPr>
          <a:xfrm>
            <a:off x="1330036" y="11591407"/>
            <a:ext cx="7061744" cy="1965904"/>
            <a:chOff x="685800" y="5838288"/>
            <a:chExt cx="2590800" cy="980265"/>
          </a:xfrm>
        </p:grpSpPr>
        <p:sp>
          <p:nvSpPr>
            <p:cNvPr id="39" name="Rounded Rectangular Callout 38"/>
            <p:cNvSpPr/>
            <p:nvPr/>
          </p:nvSpPr>
          <p:spPr>
            <a:xfrm rot="10800000">
              <a:off x="685800" y="5838288"/>
              <a:ext cx="2590800" cy="884753"/>
            </a:xfrm>
            <a:prstGeom prst="wedgeRoundRectCallout">
              <a:avLst>
                <a:gd name="adj1" fmla="val 21181"/>
                <a:gd name="adj2" fmla="val 62500"/>
                <a:gd name="adj3" fmla="val 16667"/>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chor="ctr"/>
            <a:lstStyle/>
            <a:p>
              <a:pPr algn="ctr"/>
              <a:endParaRPr lang="en-US" sz="6000" b="1" dirty="0">
                <a:solidFill>
                  <a:schemeClr val="dk1"/>
                </a:solidFill>
                <a:latin typeface="Calibri" pitchFamily="34" charset="0"/>
                <a:cs typeface="Calibri" pitchFamily="34" charset="0"/>
              </a:endParaRPr>
            </a:p>
          </p:txBody>
        </p:sp>
        <p:pic>
          <p:nvPicPr>
            <p:cNvPr id="40" name="Picture 2"/>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68786" y="5899933"/>
              <a:ext cx="617664" cy="761463"/>
            </a:xfrm>
            <a:prstGeom prst="roundRect">
              <a:avLst>
                <a:gd name="adj" fmla="val 4167"/>
              </a:avLst>
            </a:prstGeom>
            <a:solidFill>
              <a:srgbClr val="FFFFFF"/>
            </a:solidFill>
            <a:ln w="76200" cap="sq">
              <a:solidFill>
                <a:srgbClr val="292929"/>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a:bevelT h="38100"/>
              <a:contourClr>
                <a:srgbClr val="C0C0C0"/>
              </a:contourClr>
            </a:sp3d>
            <a:extLst/>
          </p:spPr>
        </p:pic>
        <p:sp>
          <p:nvSpPr>
            <p:cNvPr id="41" name="TextBox 40"/>
            <p:cNvSpPr txBox="1"/>
            <p:nvPr/>
          </p:nvSpPr>
          <p:spPr>
            <a:xfrm>
              <a:off x="1638300" y="5851707"/>
              <a:ext cx="1600200" cy="966846"/>
            </a:xfrm>
            <a:prstGeom prst="rect">
              <a:avLst/>
            </a:prstGeom>
            <a:noFill/>
          </p:spPr>
          <p:txBody>
            <a:bodyPr wrap="square" lIns="0" rIns="0" rtlCol="0">
              <a:spAutoFit/>
            </a:bodyPr>
            <a:lstStyle/>
            <a:p>
              <a:pPr algn="ctr"/>
              <a:r>
                <a:rPr lang="en-US" sz="6000" b="1" dirty="0" smtClean="0">
                  <a:latin typeface="Calibri" pitchFamily="34" charset="0"/>
                  <a:cs typeface="Calibri" pitchFamily="34" charset="0"/>
                </a:rPr>
                <a:t>Commercial Airs</a:t>
              </a:r>
              <a:endParaRPr lang="en-US" sz="6000" b="1" dirty="0">
                <a:latin typeface="Calibri" pitchFamily="34" charset="0"/>
                <a:cs typeface="Calibri" pitchFamily="34" charset="0"/>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276626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5">
                                            <p:graphicEl>
                                              <a:chart seriesIdx="-3" categoryIdx="-3" bldStep="gridLegend"/>
                                            </p:graphicEl>
                                          </p:spTgt>
                                        </p:tgtEl>
                                        <p:attrNameLst>
                                          <p:attrName>style.visibility</p:attrName>
                                        </p:attrNameLst>
                                      </p:cBhvr>
                                      <p:to>
                                        <p:strVal val="visible"/>
                                      </p:to>
                                    </p:set>
                                    <p:animEffect transition="in" filter="wipe(left)">
                                      <p:cBhvr>
                                        <p:cTn id="10" dur="3000"/>
                                        <p:tgtEl>
                                          <p:spTgt spid="35">
                                            <p:graphicEl>
                                              <a:chart seriesIdx="-3" categoryIdx="-3" bldStep="gridLegend"/>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5">
                                            <p:graphicEl>
                                              <a:chart seriesIdx="0" categoryIdx="-4" bldStep="series"/>
                                            </p:graphicEl>
                                          </p:spTgt>
                                        </p:tgtEl>
                                        <p:attrNameLst>
                                          <p:attrName>style.visibility</p:attrName>
                                        </p:attrNameLst>
                                      </p:cBhvr>
                                      <p:to>
                                        <p:strVal val="visible"/>
                                      </p:to>
                                    </p:set>
                                    <p:animEffect transition="in" filter="wipe(left)">
                                      <p:cBhvr>
                                        <p:cTn id="13" dur="3000"/>
                                        <p:tgtEl>
                                          <p:spTgt spid="35">
                                            <p:graphicEl>
                                              <a:chart seriesIdx="0" categoryIdx="-4" bldStep="series"/>
                                            </p:graphic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1000"/>
                                        <p:tgtEl>
                                          <p:spTgt spid="38"/>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5">
                                            <p:graphicEl>
                                              <a:chart seriesIdx="1" categoryIdx="-4" bldStep="series"/>
                                            </p:graphicEl>
                                          </p:spTgt>
                                        </p:tgtEl>
                                        <p:attrNameLst>
                                          <p:attrName>style.visibility</p:attrName>
                                        </p:attrNameLst>
                                      </p:cBhvr>
                                      <p:to>
                                        <p:strVal val="visible"/>
                                      </p:to>
                                    </p:set>
                                    <p:animEffect transition="in" filter="wipe(left)">
                                      <p:cBhvr>
                                        <p:cTn id="25" dur="3000"/>
                                        <p:tgtEl>
                                          <p:spTgt spid="35">
                                            <p:graphicEl>
                                              <a:chart seriesIdx="1" categoryIdx="-4" bldStep="series"/>
                                            </p:graphicEl>
                                          </p:spTgt>
                                        </p:tgtEl>
                                      </p:cBhvr>
                                    </p:animEffect>
                                  </p:childTnLst>
                                </p:cTn>
                              </p:par>
                              <p:par>
                                <p:cTn id="26" presetID="10" presetClass="entr" presetSubtype="0" fill="hold" grpId="0" nodeType="withEffect">
                                  <p:stCondLst>
                                    <p:cond delay="200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5" grpId="0">
        <p:bldSub>
          <a:bldChart bld="series"/>
        </p:bldSub>
      </p:bldGraphic>
      <p:bldP spid="36" grpId="0" animBg="1"/>
      <p:bldP spid="37" grpId="0" animBg="1"/>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rPr>
              <a:t>Case Study </a:t>
            </a: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2 </a:t>
            </a:r>
            <a:r>
              <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rPr>
              <a:t>– </a:t>
            </a: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Lead Generation</a:t>
            </a:r>
            <a:endPar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
        <p:nvSpPr>
          <p:cNvPr id="3" name="Content Placeholder 2"/>
          <p:cNvSpPr>
            <a:spLocks noGrp="1"/>
          </p:cNvSpPr>
          <p:nvPr>
            <p:ph sz="half" idx="1"/>
          </p:nvPr>
        </p:nvSpPr>
        <p:spPr>
          <a:xfrm>
            <a:off x="723900" y="2197100"/>
            <a:ext cx="6819900" cy="10147300"/>
          </a:xfrm>
        </p:spPr>
        <p:txBody>
          <a:bodyPr/>
          <a:lstStyle/>
          <a:p>
            <a:pPr marL="317500" indent="0" algn="ctr">
              <a:spcBef>
                <a:spcPts val="2400"/>
              </a:spcBef>
              <a:buNone/>
            </a:pPr>
            <a:endParaRPr lang="en-US" sz="800" b="1" dirty="0" smtClean="0">
              <a:solidFill>
                <a:srgbClr val="FFC000"/>
              </a:solidFill>
              <a:effectLst>
                <a:outerShdw blurRad="38100" dist="38100" dir="2700000" algn="tl">
                  <a:srgbClr val="000000">
                    <a:alpha val="43137"/>
                  </a:srgbClr>
                </a:outerShdw>
              </a:effectLst>
              <a:cs typeface="Calibri" pitchFamily="34" charset="0"/>
            </a:endParaRPr>
          </a:p>
          <a:p>
            <a:pPr marL="317500" indent="0" algn="ctr">
              <a:spcBef>
                <a:spcPts val="2400"/>
              </a:spcBef>
              <a:buNone/>
            </a:pPr>
            <a:r>
              <a:rPr lang="en-US" sz="1800" b="1" dirty="0" smtClean="0">
                <a:solidFill>
                  <a:srgbClr val="FFC000"/>
                </a:solidFill>
                <a:effectLst>
                  <a:outerShdw blurRad="38100" dist="38100" dir="2700000" algn="tl">
                    <a:srgbClr val="000000">
                      <a:alpha val="43137"/>
                    </a:srgbClr>
                  </a:outerShdw>
                </a:effectLst>
                <a:cs typeface="Calibri" pitchFamily="34" charset="0"/>
              </a:rPr>
              <a:t/>
            </a:r>
            <a:br>
              <a:rPr lang="en-US" sz="1800" b="1" dirty="0" smtClean="0">
                <a:solidFill>
                  <a:srgbClr val="FFC000"/>
                </a:solidFill>
                <a:effectLst>
                  <a:outerShdw blurRad="38100" dist="38100" dir="2700000" algn="tl">
                    <a:srgbClr val="000000">
                      <a:alpha val="43137"/>
                    </a:srgbClr>
                  </a:outerShdw>
                </a:effectLst>
                <a:cs typeface="Calibri" pitchFamily="34" charset="0"/>
              </a:rPr>
            </a:br>
            <a:r>
              <a:rPr lang="en-US" sz="8800" b="1" dirty="0" smtClean="0">
                <a:solidFill>
                  <a:srgbClr val="FFC000"/>
                </a:solidFill>
                <a:effectLst>
                  <a:outerShdw blurRad="38100" dist="38100" dir="2700000" algn="tl">
                    <a:srgbClr val="000000">
                      <a:alpha val="43137"/>
                    </a:srgbClr>
                  </a:outerShdw>
                </a:effectLst>
                <a:cs typeface="Calibri" pitchFamily="34" charset="0"/>
              </a:rPr>
              <a:t>Problem</a:t>
            </a:r>
            <a:br>
              <a:rPr lang="en-US" sz="8800" b="1" dirty="0" smtClean="0">
                <a:solidFill>
                  <a:srgbClr val="FFC000"/>
                </a:solidFill>
                <a:effectLst>
                  <a:outerShdw blurRad="38100" dist="38100" dir="2700000" algn="tl">
                    <a:srgbClr val="000000">
                      <a:alpha val="43137"/>
                    </a:srgbClr>
                  </a:outerShdw>
                </a:effectLst>
                <a:cs typeface="Calibri" pitchFamily="34" charset="0"/>
              </a:rPr>
            </a:br>
            <a:r>
              <a:rPr lang="en-US" sz="8800" b="1" dirty="0" smtClean="0">
                <a:solidFill>
                  <a:srgbClr val="FFC000"/>
                </a:solidFill>
                <a:effectLst>
                  <a:outerShdw blurRad="38100" dist="38100" dir="2700000" algn="tl">
                    <a:srgbClr val="000000">
                      <a:alpha val="43137"/>
                    </a:srgbClr>
                  </a:outerShdw>
                </a:effectLst>
                <a:cs typeface="Calibri" pitchFamily="34" charset="0"/>
              </a:rPr>
              <a:t>Statement  </a:t>
            </a:r>
            <a:endParaRPr lang="en-US" sz="8800" b="1" dirty="0">
              <a:solidFill>
                <a:srgbClr val="FFC000"/>
              </a:solidFill>
              <a:effectLst>
                <a:outerShdw blurRad="38100" dist="38100" dir="2700000" algn="tl">
                  <a:srgbClr val="000000">
                    <a:alpha val="43137"/>
                  </a:srgbClr>
                </a:outerShdw>
              </a:effectLst>
              <a:cs typeface="Calibri" pitchFamily="34" charset="0"/>
            </a:endParaRPr>
          </a:p>
          <a:p>
            <a:pPr marL="317500" indent="0" algn="ctr">
              <a:spcBef>
                <a:spcPts val="2400"/>
              </a:spcBef>
              <a:buNone/>
            </a:pPr>
            <a:endParaRPr lang="en-US" sz="3200" b="1" dirty="0">
              <a:solidFill>
                <a:schemeClr val="bg1"/>
              </a:solidFill>
              <a:effectLst>
                <a:outerShdw blurRad="38100" dist="38100" dir="2700000" algn="tl">
                  <a:srgbClr val="000000">
                    <a:alpha val="43137"/>
                  </a:srgbClr>
                </a:outerShdw>
              </a:effectLst>
              <a:cs typeface="Calibri" pitchFamily="34" charset="0"/>
            </a:endParaRPr>
          </a:p>
          <a:p>
            <a:pPr marL="317500" indent="0" algn="ctr">
              <a:spcBef>
                <a:spcPts val="2400"/>
              </a:spcBef>
              <a:buNone/>
            </a:pPr>
            <a:endParaRPr lang="en-US" sz="3200" b="1" dirty="0" smtClean="0">
              <a:solidFill>
                <a:schemeClr val="bg1"/>
              </a:solidFill>
              <a:effectLst>
                <a:outerShdw blurRad="38100" dist="38100" dir="2700000" algn="tl">
                  <a:srgbClr val="000000">
                    <a:alpha val="43137"/>
                  </a:srgbClr>
                </a:outerShdw>
              </a:effectLst>
              <a:cs typeface="Calibri" pitchFamily="34" charset="0"/>
            </a:endParaRPr>
          </a:p>
          <a:p>
            <a:pPr marL="317500" indent="0" algn="ctr">
              <a:spcBef>
                <a:spcPts val="2400"/>
              </a:spcBef>
              <a:buNone/>
            </a:pPr>
            <a:endParaRPr lang="en-US" sz="1800" b="1" dirty="0">
              <a:solidFill>
                <a:schemeClr val="bg1"/>
              </a:solidFill>
              <a:effectLst>
                <a:outerShdw blurRad="38100" dist="38100" dir="2700000" algn="tl">
                  <a:srgbClr val="000000">
                    <a:alpha val="43137"/>
                  </a:srgbClr>
                </a:outerShdw>
              </a:effectLst>
              <a:cs typeface="Calibri" pitchFamily="34" charset="0"/>
            </a:endParaRPr>
          </a:p>
          <a:p>
            <a:pPr marL="317500" indent="0" algn="ctr">
              <a:spcBef>
                <a:spcPts val="2400"/>
              </a:spcBef>
              <a:buNone/>
            </a:pPr>
            <a:r>
              <a:rPr lang="en-US" sz="8800" b="1" dirty="0" smtClean="0">
                <a:solidFill>
                  <a:srgbClr val="FFC000"/>
                </a:solidFill>
                <a:effectLst>
                  <a:outerShdw blurRad="38100" dist="38100" dir="2700000" algn="tl">
                    <a:srgbClr val="000000">
                      <a:alpha val="43137"/>
                    </a:srgbClr>
                  </a:outerShdw>
                </a:effectLst>
                <a:cs typeface="Calibri" pitchFamily="34" charset="0"/>
              </a:rPr>
              <a:t>Business</a:t>
            </a:r>
            <a:br>
              <a:rPr lang="en-US" sz="8800" b="1" dirty="0" smtClean="0">
                <a:solidFill>
                  <a:srgbClr val="FFC000"/>
                </a:solidFill>
                <a:effectLst>
                  <a:outerShdw blurRad="38100" dist="38100" dir="2700000" algn="tl">
                    <a:srgbClr val="000000">
                      <a:alpha val="43137"/>
                    </a:srgbClr>
                  </a:outerShdw>
                </a:effectLst>
                <a:cs typeface="Calibri" pitchFamily="34" charset="0"/>
              </a:rPr>
            </a:br>
            <a:r>
              <a:rPr lang="en-US" sz="8800" b="1" dirty="0" smtClean="0">
                <a:solidFill>
                  <a:srgbClr val="FFC000"/>
                </a:solidFill>
                <a:effectLst>
                  <a:outerShdw blurRad="38100" dist="38100" dir="2700000" algn="tl">
                    <a:srgbClr val="000000">
                      <a:alpha val="43137"/>
                    </a:srgbClr>
                  </a:outerShdw>
                </a:effectLst>
                <a:cs typeface="Calibri" pitchFamily="34" charset="0"/>
              </a:rPr>
              <a:t>Impact  </a:t>
            </a:r>
            <a:endParaRPr lang="en-US" sz="8800" b="1" dirty="0">
              <a:solidFill>
                <a:srgbClr val="FFC000"/>
              </a:solidFill>
              <a:effectLst>
                <a:outerShdw blurRad="38100" dist="38100" dir="2700000" algn="tl">
                  <a:srgbClr val="000000">
                    <a:alpha val="43137"/>
                  </a:srgbClr>
                </a:outerShdw>
              </a:effectLst>
              <a:cs typeface="Calibri" pitchFamily="34" charset="0"/>
            </a:endParaRPr>
          </a:p>
          <a:p>
            <a:pPr algn="ctr"/>
            <a:endParaRPr lang="en-US" dirty="0"/>
          </a:p>
        </p:txBody>
      </p:sp>
      <p:sp>
        <p:nvSpPr>
          <p:cNvPr id="4" name="Content Placeholder 3"/>
          <p:cNvSpPr>
            <a:spLocks noGrp="1"/>
          </p:cNvSpPr>
          <p:nvPr>
            <p:ph sz="half" idx="2"/>
          </p:nvPr>
        </p:nvSpPr>
        <p:spPr>
          <a:xfrm>
            <a:off x="8077200" y="2197100"/>
            <a:ext cx="15697200" cy="10147300"/>
          </a:xfrm>
        </p:spPr>
        <p:txBody>
          <a:bodyPr/>
          <a:lstStyle/>
          <a:p>
            <a:pPr marL="342900" indent="-342900">
              <a:spcBef>
                <a:spcPts val="2400"/>
              </a:spcBef>
              <a:buFont typeface="Arial" pitchFamily="34" charset="0"/>
              <a:buChar char="•"/>
            </a:pPr>
            <a:endParaRPr lang="en-US" sz="700" b="1" dirty="0">
              <a:solidFill>
                <a:schemeClr val="bg1"/>
              </a:solidFill>
              <a:effectLst>
                <a:outerShdw blurRad="38100" dist="38100" dir="2700000" algn="tl">
                  <a:srgbClr val="000000">
                    <a:alpha val="43137"/>
                  </a:srgbClr>
                </a:outerShdw>
              </a:effectLst>
              <a:cs typeface="Calibri" pitchFamily="34" charset="0"/>
            </a:endParaRPr>
          </a:p>
          <a:p>
            <a:pPr marL="342900" indent="-342900">
              <a:spcBef>
                <a:spcPts val="2400"/>
              </a:spcBef>
              <a:buFont typeface="Arial" pitchFamily="34" charset="0"/>
              <a:buChar char="•"/>
            </a:pPr>
            <a:r>
              <a:rPr lang="en-US" sz="66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Agile </a:t>
            </a:r>
            <a:r>
              <a:rPr lang="en-US" sz="6600" b="1" dirty="0">
                <a:solidFill>
                  <a:schemeClr val="bg1"/>
                </a:solidFill>
                <a:effectLst>
                  <a:outerShdw blurRad="38100" dist="38100" dir="2700000" algn="tl">
                    <a:srgbClr val="000000">
                      <a:alpha val="43137"/>
                    </a:srgbClr>
                  </a:outerShdw>
                </a:effectLst>
                <a:latin typeface="Calibri" pitchFamily="34" charset="0"/>
                <a:cs typeface="Calibri" pitchFamily="34" charset="0"/>
              </a:rPr>
              <a:t>release triggered a </a:t>
            </a:r>
            <a:r>
              <a:rPr lang="en-US" sz="66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loss </a:t>
            </a:r>
            <a:r>
              <a:rPr lang="en-US" sz="6600" b="1" dirty="0">
                <a:solidFill>
                  <a:schemeClr val="bg1"/>
                </a:solidFill>
                <a:effectLst>
                  <a:outerShdw blurRad="38100" dist="38100" dir="2700000" algn="tl">
                    <a:srgbClr val="000000">
                      <a:alpha val="43137"/>
                    </a:srgbClr>
                  </a:outerShdw>
                </a:effectLst>
                <a:latin typeface="Calibri" pitchFamily="34" charset="0"/>
                <a:cs typeface="Calibri" pitchFamily="34" charset="0"/>
              </a:rPr>
              <a:t>of email leads </a:t>
            </a:r>
          </a:p>
          <a:p>
            <a:pPr marL="342900" indent="-342900">
              <a:spcBef>
                <a:spcPts val="2400"/>
              </a:spcBef>
              <a:buFont typeface="Arial" pitchFamily="34" charset="0"/>
              <a:buChar char="•"/>
            </a:pPr>
            <a:r>
              <a:rPr lang="en-US" sz="6600" b="1" dirty="0">
                <a:solidFill>
                  <a:schemeClr val="bg1"/>
                </a:solidFill>
                <a:effectLst>
                  <a:outerShdw blurRad="38100" dist="38100" dir="2700000" algn="tl">
                    <a:srgbClr val="000000">
                      <a:alpha val="43137"/>
                    </a:srgbClr>
                  </a:outerShdw>
                </a:effectLst>
                <a:latin typeface="Calibri" pitchFamily="34" charset="0"/>
                <a:cs typeface="Calibri" pitchFamily="34" charset="0"/>
              </a:rPr>
              <a:t>No application errors were generated</a:t>
            </a:r>
          </a:p>
          <a:p>
            <a:pPr marL="342900" indent="-342900">
              <a:spcBef>
                <a:spcPts val="2400"/>
              </a:spcBef>
              <a:buFont typeface="Arial" pitchFamily="34" charset="0"/>
              <a:buChar char="•"/>
            </a:pPr>
            <a:r>
              <a:rPr lang="en-US" sz="6600" b="1" dirty="0">
                <a:solidFill>
                  <a:schemeClr val="bg1"/>
                </a:solidFill>
                <a:effectLst>
                  <a:outerShdw blurRad="38100" dist="38100" dir="2700000" algn="tl">
                    <a:srgbClr val="000000">
                      <a:alpha val="43137"/>
                    </a:srgbClr>
                  </a:outerShdw>
                </a:effectLst>
                <a:latin typeface="Calibri" pitchFamily="34" charset="0"/>
                <a:cs typeface="Calibri" pitchFamily="34" charset="0"/>
              </a:rPr>
              <a:t>Developers pulling their hair </a:t>
            </a:r>
            <a:r>
              <a:rPr lang="en-US" sz="66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out</a:t>
            </a:r>
            <a:endParaRPr lang="en-US" sz="66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p>
            <a:pPr marL="342900" indent="-342900">
              <a:spcBef>
                <a:spcPts val="2400"/>
              </a:spcBef>
              <a:buFont typeface="Arial" pitchFamily="34" charset="0"/>
              <a:buChar char="•"/>
            </a:pPr>
            <a:endParaRPr lang="en-US" sz="66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endParaRPr>
          </a:p>
          <a:p>
            <a:pPr marL="342900" indent="-342900">
              <a:spcBef>
                <a:spcPts val="2400"/>
              </a:spcBef>
              <a:buFont typeface="Arial" pitchFamily="34" charset="0"/>
              <a:buChar char="•"/>
            </a:pPr>
            <a:endParaRPr lang="en-US" sz="7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p>
            <a:pPr marL="342900" indent="-342900">
              <a:spcBef>
                <a:spcPts val="2400"/>
              </a:spcBef>
              <a:buFont typeface="Arial" pitchFamily="34" charset="0"/>
              <a:buChar char="•"/>
            </a:pPr>
            <a:r>
              <a:rPr lang="en-US" sz="6600" b="1" dirty="0">
                <a:solidFill>
                  <a:schemeClr val="bg1"/>
                </a:solidFill>
                <a:effectLst>
                  <a:outerShdw blurRad="38100" dist="38100" dir="2700000" algn="tl">
                    <a:srgbClr val="000000">
                      <a:alpha val="43137"/>
                    </a:srgbClr>
                  </a:outerShdw>
                </a:effectLst>
                <a:latin typeface="Calibri" pitchFamily="34" charset="0"/>
                <a:cs typeface="Calibri" pitchFamily="34" charset="0"/>
              </a:rPr>
              <a:t>SIY Consumers and 17,000 dealers </a:t>
            </a:r>
          </a:p>
          <a:p>
            <a:pPr marL="342900" indent="-342900">
              <a:spcBef>
                <a:spcPts val="2400"/>
              </a:spcBef>
              <a:buFont typeface="Arial" pitchFamily="34" charset="0"/>
              <a:buChar char="•"/>
            </a:pPr>
            <a:r>
              <a:rPr lang="en-US" sz="6600" b="1" dirty="0">
                <a:solidFill>
                  <a:schemeClr val="bg1"/>
                </a:solidFill>
                <a:effectLst>
                  <a:outerShdw blurRad="38100" dist="38100" dir="2700000" algn="tl">
                    <a:srgbClr val="000000">
                      <a:alpha val="43137"/>
                    </a:srgbClr>
                  </a:outerShdw>
                </a:effectLst>
                <a:latin typeface="Calibri" pitchFamily="34" charset="0"/>
                <a:cs typeface="Calibri" pitchFamily="34" charset="0"/>
              </a:rPr>
              <a:t>Potential revenue loss of $</a:t>
            </a:r>
            <a:r>
              <a:rPr lang="en-US" sz="66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200,000</a:t>
            </a:r>
            <a:endParaRPr lang="en-US" sz="66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448416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fade">
                                      <p:cBhvr>
                                        <p:cTn id="31"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Production LeadPath Issue</a:t>
            </a:r>
            <a:endPar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67262" y="1840832"/>
            <a:ext cx="18761893" cy="10210800"/>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15" name="Rectangle 14"/>
          <p:cNvSpPr/>
          <p:nvPr/>
        </p:nvSpPr>
        <p:spPr bwMode="auto">
          <a:xfrm>
            <a:off x="2755230" y="2133600"/>
            <a:ext cx="12256170" cy="481287"/>
          </a:xfrm>
          <a:prstGeom prst="rect">
            <a:avLst/>
          </a:prstGeom>
          <a:noFill/>
          <a:ln w="165100" cap="rnd" cmpd="sng" algn="ctr">
            <a:solidFill>
              <a:srgbClr val="FF0000"/>
            </a:solidFill>
            <a:prstDash val="solid"/>
            <a:round/>
            <a:headEnd type="none" w="med" len="med"/>
            <a:tailEnd type="none" w="med" len="med"/>
          </a:ln>
          <a:effectLst>
            <a:glow rad="977900">
              <a:srgbClr val="FF0000">
                <a:alpha val="40000"/>
              </a:srgbClr>
            </a:glow>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charset="0"/>
              <a:ea typeface="ＭＳ Ｐゴシック" pitchFamily="-128" charset="-128"/>
            </a:endParaRPr>
          </a:p>
        </p:txBody>
      </p:sp>
      <p:sp>
        <p:nvSpPr>
          <p:cNvPr id="16" name="Rectangle 15"/>
          <p:cNvSpPr/>
          <p:nvPr/>
        </p:nvSpPr>
        <p:spPr bwMode="auto">
          <a:xfrm>
            <a:off x="5257800" y="9982200"/>
            <a:ext cx="14859000" cy="1371600"/>
          </a:xfrm>
          <a:prstGeom prst="rect">
            <a:avLst/>
          </a:prstGeom>
          <a:noFill/>
          <a:ln w="165100" cap="rnd" cmpd="sng" algn="ctr">
            <a:solidFill>
              <a:srgbClr val="FF0000"/>
            </a:solidFill>
            <a:prstDash val="solid"/>
            <a:round/>
            <a:headEnd type="none" w="med" len="med"/>
            <a:tailEnd type="none" w="med" len="med"/>
          </a:ln>
          <a:effectLst>
            <a:glow rad="977900">
              <a:srgbClr val="FF0000">
                <a:alpha val="40000"/>
              </a:srgbClr>
            </a:glow>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pic>
        <p:nvPicPr>
          <p:cNvPr id="18"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70281" y="15365970"/>
            <a:ext cx="22482238" cy="2566302"/>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19" name="Rectangle 18"/>
          <p:cNvSpPr/>
          <p:nvPr/>
        </p:nvSpPr>
        <p:spPr bwMode="auto">
          <a:xfrm>
            <a:off x="8883315" y="5486400"/>
            <a:ext cx="1223211" cy="914400"/>
          </a:xfrm>
          <a:prstGeom prst="rect">
            <a:avLst/>
          </a:prstGeom>
          <a:noFill/>
          <a:ln w="165100" cap="rnd" cmpd="sng" algn="ctr">
            <a:solidFill>
              <a:srgbClr val="FF0000"/>
            </a:solidFill>
            <a:prstDash val="solid"/>
            <a:round/>
            <a:headEnd type="none" w="med" len="med"/>
            <a:tailEnd type="none" w="med" len="med"/>
          </a:ln>
          <a:effectLst>
            <a:glow rad="977900">
              <a:srgbClr val="FF0000">
                <a:alpha val="40000"/>
              </a:srgbClr>
            </a:glow>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pic>
        <p:nvPicPr>
          <p:cNvPr id="20" name="Picture 5"/>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4594933" y="16201538"/>
            <a:ext cx="9856121" cy="10214811"/>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1" name="Rectangle 20"/>
          <p:cNvSpPr/>
          <p:nvPr/>
        </p:nvSpPr>
        <p:spPr bwMode="auto">
          <a:xfrm>
            <a:off x="7239000" y="2133599"/>
            <a:ext cx="9856121" cy="2971801"/>
          </a:xfrm>
          <a:prstGeom prst="rect">
            <a:avLst/>
          </a:prstGeom>
          <a:noFill/>
          <a:ln w="165100" cap="rnd" cmpd="sng" algn="ctr">
            <a:solidFill>
              <a:srgbClr val="FF0000"/>
            </a:solidFill>
            <a:prstDash val="solid"/>
            <a:round/>
            <a:headEnd type="none" w="med" len="med"/>
            <a:tailEnd type="none" w="med" len="med"/>
          </a:ln>
          <a:effectLst>
            <a:glow rad="977900">
              <a:srgbClr val="FF0000">
                <a:alpha val="4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pic>
        <p:nvPicPr>
          <p:cNvPr id="22" name="Picture 21"/>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13455" y="14158175"/>
            <a:ext cx="22489167" cy="7150768"/>
          </a:xfrm>
          <a:prstGeom prst="rect">
            <a:avLst/>
          </a:prstGeom>
          <a:ln>
            <a:noFill/>
          </a:ln>
          <a:effectLst>
            <a:outerShdw blurRad="292100" dist="139700" dir="2700000" algn="tl" rotWithShape="0">
              <a:srgbClr val="333333">
                <a:alpha val="65000"/>
              </a:srgbClr>
            </a:outerShdw>
          </a:effectLst>
        </p:spPr>
      </p:pic>
      <p:sp>
        <p:nvSpPr>
          <p:cNvPr id="23" name="Rectangle 22"/>
          <p:cNvSpPr/>
          <p:nvPr/>
        </p:nvSpPr>
        <p:spPr bwMode="auto">
          <a:xfrm>
            <a:off x="6400800" y="5029200"/>
            <a:ext cx="8610600" cy="685801"/>
          </a:xfrm>
          <a:prstGeom prst="rect">
            <a:avLst/>
          </a:prstGeom>
          <a:noFill/>
          <a:ln w="165100" cap="rnd" cmpd="sng" algn="ctr">
            <a:solidFill>
              <a:srgbClr val="FF0000"/>
            </a:solidFill>
            <a:prstDash val="solid"/>
            <a:round/>
            <a:headEnd type="none" w="med" len="med"/>
            <a:tailEnd type="none" w="med" len="med"/>
          </a:ln>
          <a:effectLst>
            <a:glow rad="977900">
              <a:srgbClr val="FF0000">
                <a:alpha val="40000"/>
              </a:srgbClr>
            </a:glow>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24" name="Rectangle 23"/>
          <p:cNvSpPr/>
          <p:nvPr/>
        </p:nvSpPr>
        <p:spPr bwMode="auto">
          <a:xfrm>
            <a:off x="5486400" y="8077200"/>
            <a:ext cx="6134100" cy="774055"/>
          </a:xfrm>
          <a:prstGeom prst="rect">
            <a:avLst/>
          </a:prstGeom>
          <a:noFill/>
          <a:ln w="165100" cap="rnd" cmpd="sng" algn="ctr">
            <a:solidFill>
              <a:srgbClr val="FF0000"/>
            </a:solidFill>
            <a:prstDash val="solid"/>
            <a:round/>
            <a:headEnd type="none" w="med" len="med"/>
            <a:tailEnd type="none" w="med" len="med"/>
          </a:ln>
          <a:effectLst>
            <a:glow rad="977900">
              <a:srgbClr val="FF0000">
                <a:alpha val="40000"/>
              </a:srgbClr>
            </a:glow>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charset="0"/>
              <a:ea typeface="ＭＳ Ｐゴシック" pitchFamily="-128" charset="-128"/>
            </a:endParaRPr>
          </a:p>
        </p:txBody>
      </p:sp>
      <p:sp>
        <p:nvSpPr>
          <p:cNvPr id="13" name="Rectangle 12"/>
          <p:cNvSpPr/>
          <p:nvPr/>
        </p:nvSpPr>
        <p:spPr bwMode="auto">
          <a:xfrm>
            <a:off x="6400800" y="5029200"/>
            <a:ext cx="8610600" cy="685801"/>
          </a:xfrm>
          <a:prstGeom prst="rect">
            <a:avLst/>
          </a:prstGeom>
          <a:noFill/>
          <a:ln w="165100" cap="rnd"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17" name="Rectangle 16"/>
          <p:cNvSpPr/>
          <p:nvPr/>
        </p:nvSpPr>
        <p:spPr bwMode="auto">
          <a:xfrm>
            <a:off x="5486400" y="8077200"/>
            <a:ext cx="6134100" cy="774055"/>
          </a:xfrm>
          <a:prstGeom prst="rect">
            <a:avLst/>
          </a:prstGeom>
          <a:noFill/>
          <a:ln w="165100" cap="rnd"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charset="0"/>
              <a:ea typeface="ＭＳ Ｐゴシック" pitchFamily="-128" charset="-128"/>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417346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0" presetClass="exit" presetSubtype="0" fill="hold" grpId="2" nodeType="afterEffect">
                                  <p:stCondLst>
                                    <p:cond delay="0"/>
                                  </p:stCondLst>
                                  <p:childTnLst>
                                    <p:animEffect transition="out" filter="fade">
                                      <p:cBhvr>
                                        <p:cTn id="9" dur="1000"/>
                                        <p:tgtEl>
                                          <p:spTgt spid="15"/>
                                        </p:tgtEl>
                                      </p:cBhvr>
                                    </p:animEffect>
                                    <p:set>
                                      <p:cBhvr>
                                        <p:cTn id="10" dur="1" fill="hold">
                                          <p:stCondLst>
                                            <p:cond delay="999"/>
                                          </p:stCondLst>
                                        </p:cTn>
                                        <p:tgtEl>
                                          <p:spTgt spid="15"/>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grpId="1" nodeType="after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par>
                                <p:cTn id="14" presetID="26" presetClass="emph" presetSubtype="0" fill="hold" grpId="3" nodeType="withEffect">
                                  <p:stCondLst>
                                    <p:cond delay="0"/>
                                  </p:stCondLst>
                                  <p:childTnLst>
                                    <p:animEffect transition="out" filter="fade">
                                      <p:cBhvr>
                                        <p:cTn id="15" dur="500" tmFilter="0, 0; .2, .5; .8, .5; 1, 0"/>
                                        <p:tgtEl>
                                          <p:spTgt spid="16"/>
                                        </p:tgtEl>
                                      </p:cBhvr>
                                    </p:animEffect>
                                    <p:animScale>
                                      <p:cBhvr>
                                        <p:cTn id="16" dur="250" autoRev="1" fill="hold"/>
                                        <p:tgtEl>
                                          <p:spTgt spid="16"/>
                                        </p:tgtEl>
                                      </p:cBhvr>
                                      <p:by x="105000" y="105000"/>
                                    </p:animScale>
                                  </p:childTnLst>
                                </p:cTn>
                              </p:par>
                            </p:childTnLst>
                          </p:cTn>
                        </p:par>
                        <p:par>
                          <p:cTn id="17" fill="hold">
                            <p:stCondLst>
                              <p:cond delay="1500"/>
                            </p:stCondLst>
                            <p:childTnLst>
                              <p:par>
                                <p:cTn id="18" presetID="10" presetClass="exit" presetSubtype="0" fill="hold" grpId="2" nodeType="afterEffect">
                                  <p:stCondLst>
                                    <p:cond delay="0"/>
                                  </p:stCondLst>
                                  <p:childTnLst>
                                    <p:animEffect transition="out" filter="fade">
                                      <p:cBhvr>
                                        <p:cTn id="19" dur="1000"/>
                                        <p:tgtEl>
                                          <p:spTgt spid="16"/>
                                        </p:tgtEl>
                                      </p:cBhvr>
                                    </p:animEffect>
                                    <p:set>
                                      <p:cBhvr>
                                        <p:cTn id="20" dur="1" fill="hold">
                                          <p:stCondLst>
                                            <p:cond delay="999"/>
                                          </p:stCondLst>
                                        </p:cTn>
                                        <p:tgtEl>
                                          <p:spTgt spid="16"/>
                                        </p:tgtEl>
                                        <p:attrNameLst>
                                          <p:attrName>style.visibility</p:attrName>
                                        </p:attrNameLst>
                                      </p:cBhvr>
                                      <p:to>
                                        <p:strVal val="hidden"/>
                                      </p:to>
                                    </p:set>
                                  </p:childTnLst>
                                </p:cTn>
                              </p:par>
                            </p:childTnLst>
                          </p:cTn>
                        </p:par>
                        <p:par>
                          <p:cTn id="21" fill="hold">
                            <p:stCondLst>
                              <p:cond delay="2500"/>
                            </p:stCondLst>
                            <p:childTnLst>
                              <p:par>
                                <p:cTn id="22" presetID="6" presetClass="emph" presetSubtype="0" fill="hold" nodeType="afterEffect">
                                  <p:stCondLst>
                                    <p:cond delay="0"/>
                                  </p:stCondLst>
                                  <p:childTnLst>
                                    <p:animScale>
                                      <p:cBhvr>
                                        <p:cTn id="23" dur="2000" fill="hold"/>
                                        <p:tgtEl>
                                          <p:spTgt spid="14"/>
                                        </p:tgtEl>
                                      </p:cBhvr>
                                      <p:by x="50000" y="50000"/>
                                    </p:animScale>
                                  </p:childTnLst>
                                </p:cTn>
                              </p:par>
                              <p:par>
                                <p:cTn id="24" presetID="42" presetClass="path" presetSubtype="0" accel="50000" decel="50000" fill="hold" nodeType="withEffect">
                                  <p:stCondLst>
                                    <p:cond delay="0"/>
                                  </p:stCondLst>
                                  <p:childTnLst>
                                    <p:animMotion origin="layout" path="M 4.58333E-6 4.25926E-6 L -0.22526 -0.12859 " pathEditMode="relative" rAng="0" ptsTypes="AA">
                                      <p:cBhvr>
                                        <p:cTn id="25" dur="2000" fill="hold"/>
                                        <p:tgtEl>
                                          <p:spTgt spid="14"/>
                                        </p:tgtEl>
                                        <p:attrNameLst>
                                          <p:attrName>ppt_x</p:attrName>
                                          <p:attrName>ppt_y</p:attrName>
                                        </p:attrNameLst>
                                      </p:cBhvr>
                                      <p:rCtr x="-11263" y="-6435"/>
                                    </p:animMotion>
                                  </p:childTnLst>
                                </p:cTn>
                              </p:par>
                              <p:par>
                                <p:cTn id="26" presetID="42" presetClass="path" presetSubtype="0" accel="50000" decel="50000" fill="hold" nodeType="withEffect">
                                  <p:stCondLst>
                                    <p:cond delay="0"/>
                                  </p:stCondLst>
                                  <p:childTnLst>
                                    <p:animMotion origin="layout" path="M -0.03242 0.33935 L -0.11744 -0.70729 " pathEditMode="relative" rAng="0" ptsTypes="AA">
                                      <p:cBhvr>
                                        <p:cTn id="27" dur="2000" fill="hold"/>
                                        <p:tgtEl>
                                          <p:spTgt spid="18"/>
                                        </p:tgtEl>
                                        <p:attrNameLst>
                                          <p:attrName>ppt_x</p:attrName>
                                          <p:attrName>ppt_y</p:attrName>
                                        </p:attrNameLst>
                                      </p:cBhvr>
                                      <p:rCtr x="-4251" y="-52338"/>
                                    </p:animMotion>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par>
                          <p:cTn id="32" fill="hold">
                            <p:stCondLst>
                              <p:cond delay="0"/>
                            </p:stCondLst>
                            <p:childTnLst>
                              <p:par>
                                <p:cTn id="33" presetID="26" presetClass="emph" presetSubtype="0" fill="hold" grpId="0" nodeType="afterEffect">
                                  <p:stCondLst>
                                    <p:cond delay="0"/>
                                  </p:stCondLst>
                                  <p:childTnLst>
                                    <p:animEffect transition="out" filter="fade">
                                      <p:cBhvr>
                                        <p:cTn id="34" dur="500" tmFilter="0, 0; .2, .5; .8, .5; 1, 0"/>
                                        <p:tgtEl>
                                          <p:spTgt spid="19"/>
                                        </p:tgtEl>
                                      </p:cBhvr>
                                    </p:animEffect>
                                    <p:animScale>
                                      <p:cBhvr>
                                        <p:cTn id="35" dur="250" autoRev="1" fill="hold"/>
                                        <p:tgtEl>
                                          <p:spTgt spid="19"/>
                                        </p:tgtEl>
                                      </p:cBhvr>
                                      <p:by x="105000" y="105000"/>
                                    </p:animScale>
                                  </p:childTnLst>
                                </p:cTn>
                              </p:par>
                            </p:childTnLst>
                          </p:cTn>
                        </p:par>
                        <p:par>
                          <p:cTn id="36" fill="hold">
                            <p:stCondLst>
                              <p:cond delay="500"/>
                            </p:stCondLst>
                            <p:childTnLst>
                              <p:par>
                                <p:cTn id="37" presetID="10" presetClass="exit" presetSubtype="0" fill="hold" grpId="2" nodeType="after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par>
                          <p:cTn id="40" fill="hold">
                            <p:stCondLst>
                              <p:cond delay="1000"/>
                            </p:stCondLst>
                            <p:childTnLst>
                              <p:par>
                                <p:cTn id="41" presetID="6" presetClass="emph" presetSubtype="0" fill="hold" nodeType="afterEffect">
                                  <p:stCondLst>
                                    <p:cond delay="0"/>
                                  </p:stCondLst>
                                  <p:childTnLst>
                                    <p:animScale>
                                      <p:cBhvr>
                                        <p:cTn id="42" dur="2000" fill="hold"/>
                                        <p:tgtEl>
                                          <p:spTgt spid="18"/>
                                        </p:tgtEl>
                                      </p:cBhvr>
                                      <p:by x="50000" y="50000"/>
                                    </p:animScale>
                                  </p:childTnLst>
                                </p:cTn>
                              </p:par>
                              <p:par>
                                <p:cTn id="43" presetID="42" presetClass="path" presetSubtype="0" accel="50000" decel="50000" fill="hold" nodeType="withEffect">
                                  <p:stCondLst>
                                    <p:cond delay="0"/>
                                  </p:stCondLst>
                                  <p:childTnLst>
                                    <p:animMotion origin="layout" path="M -0.11745 -0.70729 L -0.37513 -1.04386 " pathEditMode="relative" rAng="0" ptsTypes="AA">
                                      <p:cBhvr>
                                        <p:cTn id="44" dur="2000" fill="hold"/>
                                        <p:tgtEl>
                                          <p:spTgt spid="18"/>
                                        </p:tgtEl>
                                        <p:attrNameLst>
                                          <p:attrName>ppt_x</p:attrName>
                                          <p:attrName>ppt_y</p:attrName>
                                        </p:attrNameLst>
                                      </p:cBhvr>
                                      <p:rCtr x="-12884" y="-16829"/>
                                    </p:animMotion>
                                  </p:childTnLst>
                                </p:cTn>
                              </p:par>
                              <p:par>
                                <p:cTn id="45" presetID="42" presetClass="path" presetSubtype="0" accel="50000" decel="50000" fill="hold" nodeType="withEffect">
                                  <p:stCondLst>
                                    <p:cond delay="0"/>
                                  </p:stCondLst>
                                  <p:childTnLst>
                                    <p:animMotion origin="layout" path="M 0.01692 -0.01018 L 0.10768 -1.0471 " pathEditMode="relative" rAng="0" ptsTypes="AA">
                                      <p:cBhvr>
                                        <p:cTn id="46" dur="2000" fill="hold"/>
                                        <p:tgtEl>
                                          <p:spTgt spid="20"/>
                                        </p:tgtEl>
                                        <p:attrNameLst>
                                          <p:attrName>ppt_x</p:attrName>
                                          <p:attrName>ppt_y</p:attrName>
                                        </p:attrNameLst>
                                      </p:cBhvr>
                                      <p:rCtr x="4538" y="-51852"/>
                                    </p:animMotion>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26" presetClass="emph" presetSubtype="0" fill="hold" grpId="0" nodeType="withEffect">
                                  <p:stCondLst>
                                    <p:cond delay="0"/>
                                  </p:stCondLst>
                                  <p:childTnLst>
                                    <p:animEffect transition="out" filter="fade">
                                      <p:cBhvr>
                                        <p:cTn id="52" dur="500" tmFilter="0, 0; .2, .5; .8, .5; 1, 0"/>
                                        <p:tgtEl>
                                          <p:spTgt spid="21"/>
                                        </p:tgtEl>
                                      </p:cBhvr>
                                    </p:animEffect>
                                    <p:animScale>
                                      <p:cBhvr>
                                        <p:cTn id="53" dur="250" autoRev="1" fill="hold"/>
                                        <p:tgtEl>
                                          <p:spTgt spid="21"/>
                                        </p:tgtEl>
                                      </p:cBhvr>
                                      <p:by x="105000" y="105000"/>
                                    </p:animScale>
                                  </p:childTnLst>
                                </p:cTn>
                              </p:par>
                            </p:childTnLst>
                          </p:cTn>
                        </p:par>
                        <p:par>
                          <p:cTn id="54" fill="hold">
                            <p:stCondLst>
                              <p:cond delay="500"/>
                            </p:stCondLst>
                            <p:childTnLst>
                              <p:par>
                                <p:cTn id="55" presetID="10" presetClass="exit" presetSubtype="0" fill="hold" grpId="2" nodeType="afterEffect">
                                  <p:stCondLst>
                                    <p:cond delay="0"/>
                                  </p:stCondLst>
                                  <p:childTnLst>
                                    <p:animEffect transition="out" filter="fad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childTnLst>
                          </p:cTn>
                        </p:par>
                        <p:par>
                          <p:cTn id="58" fill="hold">
                            <p:stCondLst>
                              <p:cond delay="1000"/>
                            </p:stCondLst>
                            <p:childTnLst>
                              <p:par>
                                <p:cTn id="59" presetID="6" presetClass="emph" presetSubtype="0" fill="hold" nodeType="afterEffect">
                                  <p:stCondLst>
                                    <p:cond delay="0"/>
                                  </p:stCondLst>
                                  <p:childTnLst>
                                    <p:animScale>
                                      <p:cBhvr>
                                        <p:cTn id="60" dur="2000" fill="hold"/>
                                        <p:tgtEl>
                                          <p:spTgt spid="20"/>
                                        </p:tgtEl>
                                      </p:cBhvr>
                                      <p:by x="50000" y="50000"/>
                                    </p:animScale>
                                  </p:childTnLst>
                                </p:cTn>
                              </p:par>
                              <p:par>
                                <p:cTn id="61" presetID="42" presetClass="path" presetSubtype="0" accel="50000" decel="50000" fill="hold" nodeType="withEffect">
                                  <p:stCondLst>
                                    <p:cond delay="0"/>
                                  </p:stCondLst>
                                  <p:childTnLst>
                                    <p:animMotion origin="layout" path="M 0.10769 -1.04711 L -0.06236 -1.20359 " pathEditMode="relative" rAng="0" ptsTypes="AA">
                                      <p:cBhvr>
                                        <p:cTn id="62" dur="2000" fill="hold"/>
                                        <p:tgtEl>
                                          <p:spTgt spid="20"/>
                                        </p:tgtEl>
                                        <p:attrNameLst>
                                          <p:attrName>ppt_x</p:attrName>
                                          <p:attrName>ppt_y</p:attrName>
                                        </p:attrNameLst>
                                      </p:cBhvr>
                                      <p:rCtr x="-8503" y="-7824"/>
                                    </p:animMotion>
                                  </p:childTnLst>
                                </p:cTn>
                              </p:par>
                              <p:par>
                                <p:cTn id="63" presetID="42" presetClass="path" presetSubtype="0" accel="50000" decel="50000" fill="hold" nodeType="withEffect">
                                  <p:stCondLst>
                                    <p:cond delay="0"/>
                                  </p:stCondLst>
                                  <p:childTnLst>
                                    <p:animMotion origin="layout" path="M 0.00755 0.00648 L 0.01192 -0.78646 " pathEditMode="relative" rAng="0" ptsTypes="AA">
                                      <p:cBhvr>
                                        <p:cTn id="64" dur="2000" fill="hold"/>
                                        <p:tgtEl>
                                          <p:spTgt spid="22"/>
                                        </p:tgtEl>
                                        <p:attrNameLst>
                                          <p:attrName>ppt_x</p:attrName>
                                          <p:attrName>ppt_y</p:attrName>
                                        </p:attrNameLst>
                                      </p:cBhvr>
                                      <p:rCtr x="215" y="-39653"/>
                                    </p:animMotion>
                                  </p:childTnLst>
                                </p:cTn>
                              </p:par>
                            </p:childTnLst>
                          </p:cTn>
                        </p:par>
                        <p:par>
                          <p:cTn id="65" fill="hold">
                            <p:stCondLst>
                              <p:cond delay="3000"/>
                            </p:stCondLst>
                            <p:childTnLst>
                              <p:par>
                                <p:cTn id="66" presetID="1" presetClass="entr" presetSubtype="0" fill="hold" grpId="1" nodeType="afterEffect">
                                  <p:stCondLst>
                                    <p:cond delay="0"/>
                                  </p:stCondLst>
                                  <p:childTnLst>
                                    <p:set>
                                      <p:cBhvr>
                                        <p:cTn id="67" dur="1" fill="hold">
                                          <p:stCondLst>
                                            <p:cond delay="0"/>
                                          </p:stCondLst>
                                        </p:cTn>
                                        <p:tgtEl>
                                          <p:spTgt spid="23"/>
                                        </p:tgtEl>
                                        <p:attrNameLst>
                                          <p:attrName>style.visibility</p:attrName>
                                        </p:attrNameLst>
                                      </p:cBhvr>
                                      <p:to>
                                        <p:strVal val="visible"/>
                                      </p:to>
                                    </p:set>
                                  </p:childTnLst>
                                </p:cTn>
                              </p:par>
                            </p:childTnLst>
                          </p:cTn>
                        </p:par>
                        <p:par>
                          <p:cTn id="68" fill="hold">
                            <p:stCondLst>
                              <p:cond delay="3000"/>
                            </p:stCondLst>
                            <p:childTnLst>
                              <p:par>
                                <p:cTn id="69" presetID="1" presetClass="entr" presetSubtype="0" fill="hold" grpId="1" nodeType="after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par>
                          <p:cTn id="71" fill="hold">
                            <p:stCondLst>
                              <p:cond delay="3000"/>
                            </p:stCondLst>
                            <p:childTnLst>
                              <p:par>
                                <p:cTn id="72" presetID="10" presetClass="exit" presetSubtype="0" fill="hold" grpId="2" nodeType="afterEffect">
                                  <p:stCondLst>
                                    <p:cond delay="0"/>
                                  </p:stCondLst>
                                  <p:childTnLst>
                                    <p:animEffect transition="out" filter="fade">
                                      <p:cBhvr>
                                        <p:cTn id="73" dur="500"/>
                                        <p:tgtEl>
                                          <p:spTgt spid="23"/>
                                        </p:tgtEl>
                                      </p:cBhvr>
                                    </p:animEffect>
                                    <p:set>
                                      <p:cBhvr>
                                        <p:cTn id="74" dur="1" fill="hold">
                                          <p:stCondLst>
                                            <p:cond delay="499"/>
                                          </p:stCondLst>
                                        </p:cTn>
                                        <p:tgtEl>
                                          <p:spTgt spid="23"/>
                                        </p:tgtEl>
                                        <p:attrNameLst>
                                          <p:attrName>style.visibility</p:attrName>
                                        </p:attrNameLst>
                                      </p:cBhvr>
                                      <p:to>
                                        <p:strVal val="hidden"/>
                                      </p:to>
                                    </p:set>
                                  </p:childTnLst>
                                </p:cTn>
                              </p:par>
                            </p:childTnLst>
                          </p:cTn>
                        </p:par>
                        <p:par>
                          <p:cTn id="75" fill="hold">
                            <p:stCondLst>
                              <p:cond delay="3500"/>
                            </p:stCondLst>
                            <p:childTnLst>
                              <p:par>
                                <p:cTn id="76" presetID="1" presetClass="entr" presetSubtype="0" fill="hold" grpId="1" nodeType="afterEffect">
                                  <p:stCondLst>
                                    <p:cond delay="0"/>
                                  </p:stCondLst>
                                  <p:childTnLst>
                                    <p:set>
                                      <p:cBhvr>
                                        <p:cTn id="77" dur="1" fill="hold">
                                          <p:stCondLst>
                                            <p:cond delay="0"/>
                                          </p:stCondLst>
                                        </p:cTn>
                                        <p:tgtEl>
                                          <p:spTgt spid="24"/>
                                        </p:tgtEl>
                                        <p:attrNameLst>
                                          <p:attrName>style.visibility</p:attrName>
                                        </p:attrNameLst>
                                      </p:cBhvr>
                                      <p:to>
                                        <p:strVal val="visible"/>
                                      </p:to>
                                    </p:set>
                                  </p:childTnLst>
                                </p:cTn>
                              </p:par>
                            </p:childTnLst>
                          </p:cTn>
                        </p:par>
                        <p:par>
                          <p:cTn id="78" fill="hold">
                            <p:stCondLst>
                              <p:cond delay="3500"/>
                            </p:stCondLst>
                            <p:childTnLst>
                              <p:par>
                                <p:cTn id="79" presetID="1" presetClass="entr" presetSubtype="0" fill="hold" grpId="1" nodeType="afterEffect">
                                  <p:stCondLst>
                                    <p:cond delay="0"/>
                                  </p:stCondLst>
                                  <p:childTnLst>
                                    <p:set>
                                      <p:cBhvr>
                                        <p:cTn id="80" dur="1" fill="hold">
                                          <p:stCondLst>
                                            <p:cond delay="0"/>
                                          </p:stCondLst>
                                        </p:cTn>
                                        <p:tgtEl>
                                          <p:spTgt spid="17"/>
                                        </p:tgtEl>
                                        <p:attrNameLst>
                                          <p:attrName>style.visibility</p:attrName>
                                        </p:attrNameLst>
                                      </p:cBhvr>
                                      <p:to>
                                        <p:strVal val="visible"/>
                                      </p:to>
                                    </p:set>
                                  </p:childTnLst>
                                </p:cTn>
                              </p:par>
                            </p:childTnLst>
                          </p:cTn>
                        </p:par>
                        <p:par>
                          <p:cTn id="81" fill="hold">
                            <p:stCondLst>
                              <p:cond delay="3500"/>
                            </p:stCondLst>
                            <p:childTnLst>
                              <p:par>
                                <p:cTn id="82" presetID="10" presetClass="exit" presetSubtype="0" fill="hold" grpId="2" nodeType="afterEffect">
                                  <p:stCondLst>
                                    <p:cond delay="0"/>
                                  </p:stCondLst>
                                  <p:childTnLst>
                                    <p:animEffect transition="out" filter="fade">
                                      <p:cBhvr>
                                        <p:cTn id="83" dur="500"/>
                                        <p:tgtEl>
                                          <p:spTgt spid="24"/>
                                        </p:tgtEl>
                                      </p:cBhvr>
                                    </p:animEffect>
                                    <p:set>
                                      <p:cBhvr>
                                        <p:cTn id="84"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P spid="15" grpId="2" animBg="1"/>
      <p:bldP spid="16" grpId="1" animBg="1"/>
      <p:bldP spid="16" grpId="2" animBg="1"/>
      <p:bldP spid="16" grpId="3" animBg="1"/>
      <p:bldP spid="19" grpId="0" animBg="1"/>
      <p:bldP spid="19" grpId="1" animBg="1"/>
      <p:bldP spid="19" grpId="2" animBg="1"/>
      <p:bldP spid="21" grpId="0" animBg="1"/>
      <p:bldP spid="21" grpId="1" animBg="1"/>
      <p:bldP spid="21" grpId="2" animBg="1"/>
      <p:bldP spid="23" grpId="1" animBg="1"/>
      <p:bldP spid="23" grpId="2" animBg="1"/>
      <p:bldP spid="24" grpId="1" animBg="1"/>
      <p:bldP spid="24" grpId="2" animBg="1"/>
      <p:bldP spid="13" grpId="1" animBg="1"/>
      <p:bldP spid="17" grpId="1"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rPr>
              <a:t>Case Study </a:t>
            </a: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3 –POC of UEM</a:t>
            </a:r>
            <a:endPar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
        <p:nvSpPr>
          <p:cNvPr id="3" name="Content Placeholder 2"/>
          <p:cNvSpPr>
            <a:spLocks noGrp="1"/>
          </p:cNvSpPr>
          <p:nvPr>
            <p:ph sz="half" idx="1"/>
          </p:nvPr>
        </p:nvSpPr>
        <p:spPr>
          <a:xfrm>
            <a:off x="723900" y="2197100"/>
            <a:ext cx="6819900" cy="10147300"/>
          </a:xfrm>
        </p:spPr>
        <p:txBody>
          <a:bodyPr/>
          <a:lstStyle/>
          <a:p>
            <a:pPr marL="317500" indent="0" algn="ctr">
              <a:spcBef>
                <a:spcPts val="2400"/>
              </a:spcBef>
              <a:buNone/>
            </a:pPr>
            <a:endParaRPr lang="en-US" sz="800" b="1" dirty="0" smtClean="0">
              <a:solidFill>
                <a:srgbClr val="FFC000"/>
              </a:solidFill>
              <a:effectLst>
                <a:outerShdw blurRad="38100" dist="38100" dir="2700000" algn="tl">
                  <a:srgbClr val="000000">
                    <a:alpha val="43137"/>
                  </a:srgbClr>
                </a:outerShdw>
              </a:effectLst>
              <a:cs typeface="Calibri" pitchFamily="34" charset="0"/>
            </a:endParaRPr>
          </a:p>
          <a:p>
            <a:pPr marL="317500" indent="0" algn="ctr">
              <a:spcBef>
                <a:spcPts val="2400"/>
              </a:spcBef>
              <a:buNone/>
            </a:pPr>
            <a:r>
              <a:rPr lang="en-US" sz="1800" b="1" dirty="0" smtClean="0">
                <a:solidFill>
                  <a:srgbClr val="FFC000"/>
                </a:solidFill>
                <a:effectLst>
                  <a:outerShdw blurRad="38100" dist="38100" dir="2700000" algn="tl">
                    <a:srgbClr val="000000">
                      <a:alpha val="43137"/>
                    </a:srgbClr>
                  </a:outerShdw>
                </a:effectLst>
                <a:cs typeface="Calibri" pitchFamily="34" charset="0"/>
              </a:rPr>
              <a:t/>
            </a:r>
            <a:br>
              <a:rPr lang="en-US" sz="1800" b="1" dirty="0" smtClean="0">
                <a:solidFill>
                  <a:srgbClr val="FFC000"/>
                </a:solidFill>
                <a:effectLst>
                  <a:outerShdw blurRad="38100" dist="38100" dir="2700000" algn="tl">
                    <a:srgbClr val="000000">
                      <a:alpha val="43137"/>
                    </a:srgbClr>
                  </a:outerShdw>
                </a:effectLst>
                <a:cs typeface="Calibri" pitchFamily="34" charset="0"/>
              </a:rPr>
            </a:br>
            <a:r>
              <a:rPr lang="en-US" sz="8800" b="1" dirty="0" smtClean="0">
                <a:solidFill>
                  <a:srgbClr val="FFC000"/>
                </a:solidFill>
                <a:effectLst>
                  <a:outerShdw blurRad="38100" dist="38100" dir="2700000" algn="tl">
                    <a:srgbClr val="000000">
                      <a:alpha val="43137"/>
                    </a:srgbClr>
                  </a:outerShdw>
                </a:effectLst>
                <a:cs typeface="Calibri" pitchFamily="34" charset="0"/>
              </a:rPr>
              <a:t>Problem</a:t>
            </a:r>
            <a:br>
              <a:rPr lang="en-US" sz="8800" b="1" dirty="0" smtClean="0">
                <a:solidFill>
                  <a:srgbClr val="FFC000"/>
                </a:solidFill>
                <a:effectLst>
                  <a:outerShdw blurRad="38100" dist="38100" dir="2700000" algn="tl">
                    <a:srgbClr val="000000">
                      <a:alpha val="43137"/>
                    </a:srgbClr>
                  </a:outerShdw>
                </a:effectLst>
                <a:cs typeface="Calibri" pitchFamily="34" charset="0"/>
              </a:rPr>
            </a:br>
            <a:r>
              <a:rPr lang="en-US" sz="8800" b="1" dirty="0" smtClean="0">
                <a:solidFill>
                  <a:srgbClr val="FFC000"/>
                </a:solidFill>
                <a:effectLst>
                  <a:outerShdw blurRad="38100" dist="38100" dir="2700000" algn="tl">
                    <a:srgbClr val="000000">
                      <a:alpha val="43137"/>
                    </a:srgbClr>
                  </a:outerShdw>
                </a:effectLst>
                <a:cs typeface="Calibri" pitchFamily="34" charset="0"/>
              </a:rPr>
              <a:t>Statement  </a:t>
            </a:r>
            <a:endParaRPr lang="en-US" sz="8800" b="1" dirty="0">
              <a:solidFill>
                <a:srgbClr val="FFC000"/>
              </a:solidFill>
              <a:effectLst>
                <a:outerShdw blurRad="38100" dist="38100" dir="2700000" algn="tl">
                  <a:srgbClr val="000000">
                    <a:alpha val="43137"/>
                  </a:srgbClr>
                </a:outerShdw>
              </a:effectLst>
              <a:cs typeface="Calibri" pitchFamily="34" charset="0"/>
            </a:endParaRPr>
          </a:p>
          <a:p>
            <a:pPr marL="317500" indent="0" algn="ctr">
              <a:spcBef>
                <a:spcPts val="2400"/>
              </a:spcBef>
              <a:buNone/>
            </a:pPr>
            <a:endParaRPr lang="en-US" sz="3200" b="1" dirty="0">
              <a:solidFill>
                <a:schemeClr val="bg1"/>
              </a:solidFill>
              <a:effectLst>
                <a:outerShdw blurRad="38100" dist="38100" dir="2700000" algn="tl">
                  <a:srgbClr val="000000">
                    <a:alpha val="43137"/>
                  </a:srgbClr>
                </a:outerShdw>
              </a:effectLst>
              <a:cs typeface="Calibri" pitchFamily="34" charset="0"/>
            </a:endParaRPr>
          </a:p>
          <a:p>
            <a:pPr marL="317500" indent="0" algn="ctr">
              <a:spcBef>
                <a:spcPts val="2400"/>
              </a:spcBef>
              <a:buNone/>
            </a:pPr>
            <a:endParaRPr lang="en-US" sz="3200" b="1" dirty="0" smtClean="0">
              <a:solidFill>
                <a:schemeClr val="bg1"/>
              </a:solidFill>
              <a:effectLst>
                <a:outerShdw blurRad="38100" dist="38100" dir="2700000" algn="tl">
                  <a:srgbClr val="000000">
                    <a:alpha val="43137"/>
                  </a:srgbClr>
                </a:outerShdw>
              </a:effectLst>
              <a:cs typeface="Calibri" pitchFamily="34" charset="0"/>
            </a:endParaRPr>
          </a:p>
          <a:p>
            <a:pPr marL="317500" indent="0" algn="ctr">
              <a:spcBef>
                <a:spcPts val="2400"/>
              </a:spcBef>
              <a:buNone/>
            </a:pPr>
            <a:endParaRPr lang="en-US" sz="1800" b="1" dirty="0">
              <a:solidFill>
                <a:schemeClr val="bg1"/>
              </a:solidFill>
              <a:effectLst>
                <a:outerShdw blurRad="38100" dist="38100" dir="2700000" algn="tl">
                  <a:srgbClr val="000000">
                    <a:alpha val="43137"/>
                  </a:srgbClr>
                </a:outerShdw>
              </a:effectLst>
              <a:cs typeface="Calibri" pitchFamily="34" charset="0"/>
            </a:endParaRPr>
          </a:p>
          <a:p>
            <a:pPr marL="317500" indent="0" algn="ctr">
              <a:spcBef>
                <a:spcPts val="2400"/>
              </a:spcBef>
              <a:buNone/>
            </a:pPr>
            <a:r>
              <a:rPr lang="en-US" sz="8800" b="1" dirty="0" smtClean="0">
                <a:solidFill>
                  <a:srgbClr val="FFC000"/>
                </a:solidFill>
                <a:effectLst>
                  <a:outerShdw blurRad="38100" dist="38100" dir="2700000" algn="tl">
                    <a:srgbClr val="000000">
                      <a:alpha val="43137"/>
                    </a:srgbClr>
                  </a:outerShdw>
                </a:effectLst>
                <a:cs typeface="Calibri" pitchFamily="34" charset="0"/>
              </a:rPr>
              <a:t>Business</a:t>
            </a:r>
            <a:br>
              <a:rPr lang="en-US" sz="8800" b="1" dirty="0" smtClean="0">
                <a:solidFill>
                  <a:srgbClr val="FFC000"/>
                </a:solidFill>
                <a:effectLst>
                  <a:outerShdw blurRad="38100" dist="38100" dir="2700000" algn="tl">
                    <a:srgbClr val="000000">
                      <a:alpha val="43137"/>
                    </a:srgbClr>
                  </a:outerShdw>
                </a:effectLst>
                <a:cs typeface="Calibri" pitchFamily="34" charset="0"/>
              </a:rPr>
            </a:br>
            <a:r>
              <a:rPr lang="en-US" sz="8800" b="1" dirty="0" smtClean="0">
                <a:solidFill>
                  <a:srgbClr val="FFC000"/>
                </a:solidFill>
                <a:effectLst>
                  <a:outerShdw blurRad="38100" dist="38100" dir="2700000" algn="tl">
                    <a:srgbClr val="000000">
                      <a:alpha val="43137"/>
                    </a:srgbClr>
                  </a:outerShdw>
                </a:effectLst>
                <a:cs typeface="Calibri" pitchFamily="34" charset="0"/>
              </a:rPr>
              <a:t>Impact  </a:t>
            </a:r>
            <a:endParaRPr lang="en-US" sz="8800" b="1" dirty="0">
              <a:solidFill>
                <a:srgbClr val="FFC000"/>
              </a:solidFill>
              <a:effectLst>
                <a:outerShdw blurRad="38100" dist="38100" dir="2700000" algn="tl">
                  <a:srgbClr val="000000">
                    <a:alpha val="43137"/>
                  </a:srgbClr>
                </a:outerShdw>
              </a:effectLst>
              <a:cs typeface="Calibri" pitchFamily="34" charset="0"/>
            </a:endParaRPr>
          </a:p>
          <a:p>
            <a:pPr algn="ctr"/>
            <a:endParaRPr lang="en-US" dirty="0"/>
          </a:p>
        </p:txBody>
      </p:sp>
      <p:sp>
        <p:nvSpPr>
          <p:cNvPr id="4" name="Content Placeholder 3"/>
          <p:cNvSpPr>
            <a:spLocks noGrp="1"/>
          </p:cNvSpPr>
          <p:nvPr>
            <p:ph sz="half" idx="2"/>
          </p:nvPr>
        </p:nvSpPr>
        <p:spPr>
          <a:xfrm>
            <a:off x="8077200" y="2197100"/>
            <a:ext cx="15697200" cy="10147300"/>
          </a:xfrm>
        </p:spPr>
        <p:txBody>
          <a:bodyPr/>
          <a:lstStyle/>
          <a:p>
            <a:pPr marL="342900" indent="-342900">
              <a:spcBef>
                <a:spcPts val="2400"/>
              </a:spcBef>
              <a:buFont typeface="Arial" pitchFamily="34" charset="0"/>
              <a:buChar char="•"/>
            </a:pPr>
            <a:endParaRPr lang="en-US" sz="700" b="1" dirty="0">
              <a:solidFill>
                <a:schemeClr val="bg1"/>
              </a:solidFill>
              <a:effectLst>
                <a:outerShdw blurRad="38100" dist="38100" dir="2700000" algn="tl">
                  <a:srgbClr val="000000">
                    <a:alpha val="43137"/>
                  </a:srgbClr>
                </a:outerShdw>
              </a:effectLst>
              <a:cs typeface="Calibri" pitchFamily="34" charset="0"/>
            </a:endParaRPr>
          </a:p>
          <a:p>
            <a:pPr marL="342900" indent="-342900">
              <a:spcBef>
                <a:spcPts val="2400"/>
              </a:spcBef>
              <a:buFont typeface="Arial" pitchFamily="34" charset="0"/>
              <a:buChar char="•"/>
            </a:pPr>
            <a:r>
              <a:rPr lang="en-US" sz="66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Visibility into 3rd </a:t>
            </a:r>
            <a:r>
              <a:rPr lang="en-US" sz="6600" b="1" dirty="0">
                <a:solidFill>
                  <a:schemeClr val="bg1"/>
                </a:solidFill>
                <a:effectLst>
                  <a:outerShdw blurRad="38100" dist="38100" dir="2700000" algn="tl">
                    <a:srgbClr val="000000">
                      <a:alpha val="43137"/>
                    </a:srgbClr>
                  </a:outerShdw>
                </a:effectLst>
                <a:latin typeface="Calibri" pitchFamily="34" charset="0"/>
                <a:cs typeface="Calibri" pitchFamily="34" charset="0"/>
              </a:rPr>
              <a:t>party </a:t>
            </a:r>
            <a:r>
              <a:rPr lang="en-US" sz="66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calls or CDNs</a:t>
            </a:r>
            <a:endParaRPr lang="en-US" sz="66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p>
            <a:pPr marL="342900" indent="-342900">
              <a:spcBef>
                <a:spcPts val="2400"/>
              </a:spcBef>
              <a:buFont typeface="Arial" pitchFamily="34" charset="0"/>
              <a:buChar char="•"/>
            </a:pPr>
            <a:r>
              <a:rPr lang="en-US" sz="66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Visibility into client-side performance</a:t>
            </a:r>
            <a:endParaRPr lang="en-US" sz="66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p>
            <a:pPr marL="342900" indent="-342900">
              <a:spcBef>
                <a:spcPts val="2400"/>
              </a:spcBef>
              <a:buFont typeface="Arial" pitchFamily="34" charset="0"/>
              <a:buChar char="•"/>
            </a:pPr>
            <a:r>
              <a:rPr lang="en-US" sz="66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Lack of network time or bandwidth metrics</a:t>
            </a:r>
          </a:p>
          <a:p>
            <a:pPr marL="0" indent="0">
              <a:spcBef>
                <a:spcPts val="2400"/>
              </a:spcBef>
              <a:buNone/>
            </a:pPr>
            <a:endParaRPr lang="en-US" sz="66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endParaRPr>
          </a:p>
          <a:p>
            <a:pPr marL="342900" indent="-342900">
              <a:spcBef>
                <a:spcPts val="2400"/>
              </a:spcBef>
              <a:buFont typeface="Arial" pitchFamily="34" charset="0"/>
              <a:buChar char="•"/>
            </a:pPr>
            <a:r>
              <a:rPr lang="en-US" sz="66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Tolerating or Frustrated consumers may abandon Cars.com</a:t>
            </a:r>
            <a:endParaRPr lang="en-US" sz="66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p>
            <a:pPr marL="342900" indent="-342900">
              <a:spcBef>
                <a:spcPts val="2400"/>
              </a:spcBef>
              <a:buFont typeface="Arial" pitchFamily="34" charset="0"/>
              <a:buChar char="•"/>
            </a:pPr>
            <a:r>
              <a:rPr lang="en-US" sz="66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Page views = $$$ </a:t>
            </a:r>
            <a:r>
              <a:rPr lang="en-US" sz="66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sym typeface="Wingdings" pitchFamily="2" charset="2"/>
              </a:rPr>
              <a:t> This is our Bottom Line</a:t>
            </a:r>
            <a:endParaRPr lang="en-US" sz="66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401646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POC of dynaTrace UEM</a:t>
            </a:r>
            <a:endPar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35" name="Picture 1" descr="image001"/>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14074" y="2053391"/>
            <a:ext cx="19583400" cy="989724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6" name="Picture 2" descr="image002"/>
          <p:cNvPicPr>
            <a:picLocks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11026" y="14109192"/>
            <a:ext cx="19586448" cy="989380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7" name="Rectangle 36"/>
          <p:cNvSpPr/>
          <p:nvPr/>
        </p:nvSpPr>
        <p:spPr bwMode="auto">
          <a:xfrm>
            <a:off x="5334000" y="5257800"/>
            <a:ext cx="3505200" cy="2133600"/>
          </a:xfrm>
          <a:prstGeom prst="rect">
            <a:avLst/>
          </a:prstGeom>
          <a:noFill/>
          <a:ln w="165100" cap="rnd" cmpd="sng" algn="ctr">
            <a:solidFill>
              <a:srgbClr val="FF0000"/>
            </a:solidFill>
            <a:prstDash val="solid"/>
            <a:round/>
            <a:headEnd type="none" w="med" len="med"/>
            <a:tailEnd type="none" w="med" len="med"/>
          </a:ln>
          <a:effectLst>
            <a:glow rad="977900">
              <a:srgbClr val="FF0000">
                <a:alpha val="4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38" name="Rectangle 37"/>
          <p:cNvSpPr/>
          <p:nvPr/>
        </p:nvSpPr>
        <p:spPr bwMode="auto">
          <a:xfrm>
            <a:off x="4343400" y="6324600"/>
            <a:ext cx="3505200" cy="3127844"/>
          </a:xfrm>
          <a:prstGeom prst="rect">
            <a:avLst/>
          </a:prstGeom>
          <a:noFill/>
          <a:ln w="165100" cap="rnd" cmpd="sng" algn="ctr">
            <a:solidFill>
              <a:srgbClr val="FF0000"/>
            </a:solidFill>
            <a:prstDash val="solid"/>
            <a:round/>
            <a:headEnd type="none" w="med" len="med"/>
            <a:tailEnd type="none" w="med" len="med"/>
          </a:ln>
          <a:effectLst>
            <a:glow rad="977900">
              <a:srgbClr val="FF0000">
                <a:alpha val="4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pic>
        <p:nvPicPr>
          <p:cNvPr id="39" name="Picture 14"/>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02351" y="-10287000"/>
            <a:ext cx="14995123" cy="989724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40" name="Rectangle 39"/>
          <p:cNvSpPr/>
          <p:nvPr/>
        </p:nvSpPr>
        <p:spPr bwMode="auto">
          <a:xfrm>
            <a:off x="6902351" y="5359400"/>
            <a:ext cx="14995123" cy="609600"/>
          </a:xfrm>
          <a:prstGeom prst="rect">
            <a:avLst/>
          </a:prstGeom>
          <a:noFill/>
          <a:ln w="165100" cap="rnd" cmpd="sng" algn="ctr">
            <a:solidFill>
              <a:srgbClr val="FF0000"/>
            </a:solidFill>
            <a:prstDash val="solid"/>
            <a:round/>
            <a:headEnd type="none" w="med" len="med"/>
            <a:tailEnd type="none" w="med" len="med"/>
          </a:ln>
          <a:effectLst>
            <a:glow rad="977900">
              <a:srgbClr val="FF0000">
                <a:alpha val="4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pic>
        <p:nvPicPr>
          <p:cNvPr id="41" name="Picture 7"/>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182600" y="2053391"/>
            <a:ext cx="12739629" cy="989724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43" name="Picture 6"/>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231356" y="2053391"/>
            <a:ext cx="5020044" cy="989724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44" name="Rectangle 43"/>
          <p:cNvSpPr/>
          <p:nvPr/>
        </p:nvSpPr>
        <p:spPr bwMode="auto">
          <a:xfrm>
            <a:off x="3366778" y="3352800"/>
            <a:ext cx="17588222" cy="565150"/>
          </a:xfrm>
          <a:prstGeom prst="rect">
            <a:avLst/>
          </a:prstGeom>
          <a:noFill/>
          <a:ln w="165100" cap="rnd" cmpd="sng" algn="ctr">
            <a:solidFill>
              <a:srgbClr val="FF0000"/>
            </a:solidFill>
            <a:prstDash val="solid"/>
            <a:round/>
            <a:headEnd type="none" w="med" len="med"/>
            <a:tailEnd type="none" w="med" len="med"/>
          </a:ln>
          <a:effectLst>
            <a:glow rad="977900">
              <a:srgbClr val="FF0000">
                <a:alpha val="4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45" name="Rectangle 44"/>
          <p:cNvSpPr/>
          <p:nvPr/>
        </p:nvSpPr>
        <p:spPr bwMode="auto">
          <a:xfrm>
            <a:off x="15925800" y="1950313"/>
            <a:ext cx="1656196" cy="564285"/>
          </a:xfrm>
          <a:prstGeom prst="rect">
            <a:avLst/>
          </a:prstGeom>
          <a:noFill/>
          <a:ln w="165100" cap="rnd" cmpd="sng" algn="ctr">
            <a:solidFill>
              <a:srgbClr val="FF0000"/>
            </a:solidFill>
            <a:prstDash val="solid"/>
            <a:round/>
            <a:headEnd type="none" w="med" len="med"/>
            <a:tailEnd type="none" w="med" len="med"/>
          </a:ln>
          <a:effectLst>
            <a:glow rad="977900">
              <a:srgbClr val="FF0000">
                <a:alpha val="4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46" name="Rectangle 45"/>
          <p:cNvSpPr/>
          <p:nvPr/>
        </p:nvSpPr>
        <p:spPr bwMode="auto">
          <a:xfrm>
            <a:off x="17526000" y="1942695"/>
            <a:ext cx="1905000" cy="571904"/>
          </a:xfrm>
          <a:prstGeom prst="rect">
            <a:avLst/>
          </a:prstGeom>
          <a:noFill/>
          <a:ln w="165100" cap="rnd" cmpd="sng" algn="ctr">
            <a:solidFill>
              <a:srgbClr val="FF0000"/>
            </a:solidFill>
            <a:prstDash val="solid"/>
            <a:round/>
            <a:headEnd type="none" w="med" len="med"/>
            <a:tailEnd type="none" w="med" len="med"/>
          </a:ln>
          <a:effectLst>
            <a:glow rad="977900">
              <a:srgbClr val="FF0000">
                <a:alpha val="4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47" name="Rectangle 46"/>
          <p:cNvSpPr/>
          <p:nvPr/>
        </p:nvSpPr>
        <p:spPr bwMode="auto">
          <a:xfrm>
            <a:off x="19419952" y="1942694"/>
            <a:ext cx="1611248" cy="571905"/>
          </a:xfrm>
          <a:prstGeom prst="rect">
            <a:avLst/>
          </a:prstGeom>
          <a:noFill/>
          <a:ln w="165100" cap="rnd" cmpd="sng" algn="ctr">
            <a:solidFill>
              <a:srgbClr val="FF0000"/>
            </a:solidFill>
            <a:prstDash val="solid"/>
            <a:round/>
            <a:headEnd type="none" w="med" len="med"/>
            <a:tailEnd type="none" w="med" len="med"/>
          </a:ln>
          <a:effectLst>
            <a:glow rad="977900">
              <a:srgbClr val="FF0000">
                <a:alpha val="4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pic>
        <p:nvPicPr>
          <p:cNvPr id="48" name="Picture 13"/>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3008" y="-3429000"/>
            <a:ext cx="24058832" cy="199201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49" name="Picture 9"/>
          <p:cNvPicPr>
            <a:picLocks noChangeAspect="1" noChangeArrowheads="1"/>
          </p:cNvPicPr>
          <p:nvPr/>
        </p:nvPicPr>
        <p:blipFill rotWithShape="1">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263" r="2640" b="8734"/>
          <a:stretch/>
        </p:blipFill>
        <p:spPr bwMode="auto">
          <a:xfrm>
            <a:off x="444061" y="20843135"/>
            <a:ext cx="7404539" cy="4760061"/>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50" name="Picture 8"/>
          <p:cNvPicPr>
            <a:picLocks noChangeAspect="1" noChangeArrowheads="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296267" y="20843136"/>
            <a:ext cx="7812313" cy="4760061"/>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51" name="Picture 10"/>
          <p:cNvPicPr>
            <a:picLocks noChangeAspect="1" noChangeArrowheads="1"/>
          </p:cNvPicPr>
          <p:nvPr/>
        </p:nvPicPr>
        <p:blipFill rotWithShape="1">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336" r="1047" b="1819"/>
          <a:stretch/>
        </p:blipFill>
        <p:spPr bwMode="auto">
          <a:xfrm>
            <a:off x="16592550" y="20843139"/>
            <a:ext cx="7228241" cy="4760061"/>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52" name="Rectangle 51"/>
          <p:cNvSpPr/>
          <p:nvPr/>
        </p:nvSpPr>
        <p:spPr bwMode="auto">
          <a:xfrm>
            <a:off x="12877800" y="1955464"/>
            <a:ext cx="3224243" cy="10007936"/>
          </a:xfrm>
          <a:prstGeom prst="rect">
            <a:avLst/>
          </a:prstGeom>
          <a:noFill/>
          <a:ln w="165100" cap="rnd" cmpd="sng" algn="ctr">
            <a:solidFill>
              <a:srgbClr val="FF0000"/>
            </a:solidFill>
            <a:prstDash val="solid"/>
            <a:round/>
            <a:headEnd type="none" w="med" len="med"/>
            <a:tailEnd type="none" w="med" len="med"/>
          </a:ln>
          <a:effectLst>
            <a:glow rad="977900">
              <a:srgbClr val="FF0000">
                <a:alpha val="4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pic>
        <p:nvPicPr>
          <p:cNvPr id="53" name="Picture 11"/>
          <p:cNvPicPr>
            <a:picLocks noChangeAspect="1" noChangeArrowheads="1"/>
          </p:cNvPicPr>
          <p:nvPr/>
        </p:nvPicPr>
        <p:blipFill rotWithShape="1">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162" r="1331" b="5512"/>
          <a:stretch/>
        </p:blipFill>
        <p:spPr bwMode="auto">
          <a:xfrm>
            <a:off x="4455892" y="15581378"/>
            <a:ext cx="15493063" cy="559990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54" name="Picture 12"/>
          <p:cNvPicPr>
            <a:picLocks noChangeAspect="1" noChangeArrowheads="1"/>
          </p:cNvPicPr>
          <p:nvPr/>
        </p:nvPicPr>
        <p:blipFill rotWithShape="1">
          <a:blip r:embed="rId1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522" r="406" b="5419"/>
          <a:stretch/>
        </p:blipFill>
        <p:spPr bwMode="auto">
          <a:xfrm>
            <a:off x="4455891" y="21508155"/>
            <a:ext cx="15493063" cy="4323645"/>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3" name="Rectangle 22"/>
          <p:cNvSpPr/>
          <p:nvPr/>
        </p:nvSpPr>
        <p:spPr bwMode="auto">
          <a:xfrm>
            <a:off x="6981324" y="3810000"/>
            <a:ext cx="2543676" cy="595171"/>
          </a:xfrm>
          <a:prstGeom prst="rect">
            <a:avLst/>
          </a:prstGeom>
          <a:noFill/>
          <a:ln w="165100" cap="rnd" cmpd="sng" algn="ctr">
            <a:solidFill>
              <a:srgbClr val="FF0000"/>
            </a:solidFill>
            <a:prstDash val="solid"/>
            <a:round/>
            <a:headEnd type="none" w="med" len="med"/>
            <a:tailEnd type="none" w="med" len="med"/>
          </a:ln>
          <a:effectLst>
            <a:glow rad="977900">
              <a:srgbClr val="FF0000">
                <a:alpha val="4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24" name="Rectangle 23"/>
          <p:cNvSpPr/>
          <p:nvPr/>
        </p:nvSpPr>
        <p:spPr bwMode="auto">
          <a:xfrm>
            <a:off x="6981324" y="4191000"/>
            <a:ext cx="2543676" cy="571904"/>
          </a:xfrm>
          <a:prstGeom prst="rect">
            <a:avLst/>
          </a:prstGeom>
          <a:noFill/>
          <a:ln w="165100" cap="rnd" cmpd="sng" algn="ctr">
            <a:solidFill>
              <a:srgbClr val="FF0000"/>
            </a:solidFill>
            <a:prstDash val="solid"/>
            <a:round/>
            <a:headEnd type="none" w="med" len="med"/>
            <a:tailEnd type="none" w="med" len="med"/>
          </a:ln>
          <a:effectLst>
            <a:glow rad="977900">
              <a:srgbClr val="FF0000">
                <a:alpha val="4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25" name="Rectangle 24"/>
          <p:cNvSpPr/>
          <p:nvPr/>
        </p:nvSpPr>
        <p:spPr bwMode="auto">
          <a:xfrm>
            <a:off x="6981324" y="4609695"/>
            <a:ext cx="2543676" cy="571905"/>
          </a:xfrm>
          <a:prstGeom prst="rect">
            <a:avLst/>
          </a:prstGeom>
          <a:noFill/>
          <a:ln w="165100" cap="rnd" cmpd="sng" algn="ctr">
            <a:solidFill>
              <a:srgbClr val="FF0000"/>
            </a:solidFill>
            <a:prstDash val="solid"/>
            <a:round/>
            <a:headEnd type="none" w="med" len="med"/>
            <a:tailEnd type="none" w="med" len="med"/>
          </a:ln>
          <a:effectLst>
            <a:glow rad="977900">
              <a:srgbClr val="FF0000">
                <a:alpha val="4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346230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26" presetClass="emph" presetSubtype="0" fill="hold" grpId="0" nodeType="withEffect">
                                  <p:stCondLst>
                                    <p:cond delay="0"/>
                                  </p:stCondLst>
                                  <p:childTnLst>
                                    <p:animEffect transition="out" filter="fade">
                                      <p:cBhvr>
                                        <p:cTn id="8" dur="500" tmFilter="0, 0; .2, .5; .8, .5; 1, 0"/>
                                        <p:tgtEl>
                                          <p:spTgt spid="37"/>
                                        </p:tgtEl>
                                      </p:cBhvr>
                                    </p:animEffect>
                                    <p:animScale>
                                      <p:cBhvr>
                                        <p:cTn id="9" dur="250" autoRev="1" fill="hold"/>
                                        <p:tgtEl>
                                          <p:spTgt spid="37"/>
                                        </p:tgtEl>
                                      </p:cBhvr>
                                      <p:by x="105000" y="105000"/>
                                    </p:animScale>
                                  </p:childTnLst>
                                </p:cTn>
                              </p:par>
                            </p:childTnLst>
                          </p:cTn>
                        </p:par>
                        <p:par>
                          <p:cTn id="10" fill="hold">
                            <p:stCondLst>
                              <p:cond delay="500"/>
                            </p:stCondLst>
                            <p:childTnLst>
                              <p:par>
                                <p:cTn id="11" presetID="10" presetClass="exit" presetSubtype="0" fill="hold" grpId="2" nodeType="after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par>
                                <p:cTn id="14" presetID="42" presetClass="path" presetSubtype="0" accel="50000" decel="50000" fill="hold" nodeType="withEffect">
                                  <p:stCondLst>
                                    <p:cond delay="0"/>
                                  </p:stCondLst>
                                  <p:childTnLst>
                                    <p:animMotion origin="layout" path="M 7.29167E-7 -1.85185E-6 L 0.00046 -0.87824 " pathEditMode="relative" rAng="0" ptsTypes="AA">
                                      <p:cBhvr>
                                        <p:cTn id="15" dur="2000" fill="hold"/>
                                        <p:tgtEl>
                                          <p:spTgt spid="36"/>
                                        </p:tgtEl>
                                        <p:attrNameLst>
                                          <p:attrName>ppt_x</p:attrName>
                                          <p:attrName>ppt_y</p:attrName>
                                        </p:attrNameLst>
                                      </p:cBhvr>
                                      <p:rCtr x="20" y="-43912"/>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childTnLst>
                                    <p:set>
                                      <p:cBhvr>
                                        <p:cTn id="19" dur="1" fill="hold">
                                          <p:stCondLst>
                                            <p:cond delay="0"/>
                                          </p:stCondLst>
                                        </p:cTn>
                                        <p:tgtEl>
                                          <p:spTgt spid="38"/>
                                        </p:tgtEl>
                                        <p:attrNameLst>
                                          <p:attrName>style.visibility</p:attrName>
                                        </p:attrNameLst>
                                      </p:cBhvr>
                                      <p:to>
                                        <p:strVal val="visible"/>
                                      </p:to>
                                    </p:set>
                                  </p:childTnLst>
                                </p:cTn>
                              </p:par>
                              <p:par>
                                <p:cTn id="20" presetID="26" presetClass="emph" presetSubtype="0" fill="hold" grpId="0" nodeType="withEffect">
                                  <p:stCondLst>
                                    <p:cond delay="0"/>
                                  </p:stCondLst>
                                  <p:childTnLst>
                                    <p:animEffect transition="out" filter="fade">
                                      <p:cBhvr>
                                        <p:cTn id="21" dur="500" tmFilter="0, 0; .2, .5; .8, .5; 1, 0"/>
                                        <p:tgtEl>
                                          <p:spTgt spid="38"/>
                                        </p:tgtEl>
                                      </p:cBhvr>
                                    </p:animEffect>
                                    <p:animScale>
                                      <p:cBhvr>
                                        <p:cTn id="22" dur="250" autoRev="1" fill="hold"/>
                                        <p:tgtEl>
                                          <p:spTgt spid="38"/>
                                        </p:tgtEl>
                                      </p:cBhvr>
                                      <p:by x="105000" y="105000"/>
                                    </p:animScale>
                                  </p:childTnLst>
                                </p:cTn>
                              </p:par>
                            </p:childTnLst>
                          </p:cTn>
                        </p:par>
                        <p:par>
                          <p:cTn id="23" fill="hold">
                            <p:stCondLst>
                              <p:cond delay="500"/>
                            </p:stCondLst>
                            <p:childTnLst>
                              <p:par>
                                <p:cTn id="24" presetID="10" presetClass="exit" presetSubtype="0" fill="hold" grpId="2" nodeType="afterEffect">
                                  <p:stCondLst>
                                    <p:cond delay="0"/>
                                  </p:stCondLst>
                                  <p:childTnLst>
                                    <p:animEffect transition="out" filter="fade">
                                      <p:cBhvr>
                                        <p:cTn id="25" dur="500"/>
                                        <p:tgtEl>
                                          <p:spTgt spid="38"/>
                                        </p:tgtEl>
                                      </p:cBhvr>
                                    </p:animEffect>
                                    <p:set>
                                      <p:cBhvr>
                                        <p:cTn id="26" dur="1" fill="hold">
                                          <p:stCondLst>
                                            <p:cond delay="499"/>
                                          </p:stCondLst>
                                        </p:cTn>
                                        <p:tgtEl>
                                          <p:spTgt spid="38"/>
                                        </p:tgtEl>
                                        <p:attrNameLst>
                                          <p:attrName>style.visibility</p:attrName>
                                        </p:attrNameLst>
                                      </p:cBhvr>
                                      <p:to>
                                        <p:strVal val="hidden"/>
                                      </p:to>
                                    </p:set>
                                  </p:childTnLst>
                                </p:cTn>
                              </p:par>
                              <p:par>
                                <p:cTn id="27" presetID="42" presetClass="path" presetSubtype="0" accel="50000" decel="50000" fill="hold" nodeType="withEffect">
                                  <p:stCondLst>
                                    <p:cond delay="0"/>
                                  </p:stCondLst>
                                  <p:childTnLst>
                                    <p:animMotion origin="layout" path="M -2.88055E-7 -3.88889E-6 L -0.00618 0.90035 " pathEditMode="relative" rAng="0" ptsTypes="AA">
                                      <p:cBhvr>
                                        <p:cTn id="28" dur="2000" fill="hold"/>
                                        <p:tgtEl>
                                          <p:spTgt spid="39"/>
                                        </p:tgtEl>
                                        <p:attrNameLst>
                                          <p:attrName>ppt_x</p:attrName>
                                          <p:attrName>ppt_y</p:attrName>
                                        </p:attrNameLst>
                                      </p:cBhvr>
                                      <p:rCtr x="-312" y="45012"/>
                                    </p:animMotion>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par>
                          <p:cTn id="32" fill="hold">
                            <p:stCondLst>
                              <p:cond delay="2500"/>
                            </p:stCondLst>
                            <p:childTnLst>
                              <p:par>
                                <p:cTn id="33" presetID="10" presetClass="exit" presetSubtype="0" fill="hold" grpId="1" nodeType="afterEffect">
                                  <p:stCondLst>
                                    <p:cond delay="0"/>
                                  </p:stCondLst>
                                  <p:childTnLst>
                                    <p:animEffect transition="out" filter="fad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childTnLst>
                          </p:cTn>
                        </p:par>
                        <p:par>
                          <p:cTn id="36" fill="hold">
                            <p:stCondLst>
                              <p:cond delay="3000"/>
                            </p:stCondLst>
                            <p:childTnLst>
                              <p:par>
                                <p:cTn id="37" presetID="1" presetClass="entr" presetSubtype="0"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par>
                          <p:cTn id="39" fill="hold">
                            <p:stCondLst>
                              <p:cond delay="3000"/>
                            </p:stCondLst>
                            <p:childTnLst>
                              <p:par>
                                <p:cTn id="40" presetID="10" presetClass="exit" presetSubtype="0" fill="hold" grpId="1" nodeType="afterEffect">
                                  <p:stCondLst>
                                    <p:cond delay="0"/>
                                  </p:stCondLst>
                                  <p:childTnLst>
                                    <p:animEffect transition="out" filter="fade">
                                      <p:cBhvr>
                                        <p:cTn id="41" dur="500"/>
                                        <p:tgtEl>
                                          <p:spTgt spid="24"/>
                                        </p:tgtEl>
                                      </p:cBhvr>
                                    </p:animEffect>
                                    <p:set>
                                      <p:cBhvr>
                                        <p:cTn id="42" dur="1" fill="hold">
                                          <p:stCondLst>
                                            <p:cond delay="499"/>
                                          </p:stCondLst>
                                        </p:cTn>
                                        <p:tgtEl>
                                          <p:spTgt spid="24"/>
                                        </p:tgtEl>
                                        <p:attrNameLst>
                                          <p:attrName>style.visibility</p:attrName>
                                        </p:attrNameLst>
                                      </p:cBhvr>
                                      <p:to>
                                        <p:strVal val="hidden"/>
                                      </p:to>
                                    </p:set>
                                  </p:childTnLst>
                                </p:cTn>
                              </p:par>
                            </p:childTnLst>
                          </p:cTn>
                        </p:par>
                        <p:par>
                          <p:cTn id="43" fill="hold">
                            <p:stCondLst>
                              <p:cond delay="3500"/>
                            </p:stCondLst>
                            <p:childTnLst>
                              <p:par>
                                <p:cTn id="44" presetID="1"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childTnLst>
                          </p:cTn>
                        </p:par>
                        <p:par>
                          <p:cTn id="46" fill="hold">
                            <p:stCondLst>
                              <p:cond delay="3500"/>
                            </p:stCondLst>
                            <p:childTnLst>
                              <p:par>
                                <p:cTn id="47" presetID="10" presetClass="exit" presetSubtype="0" fill="hold" grpId="1" nodeType="afterEffect">
                                  <p:stCondLst>
                                    <p:cond delay="0"/>
                                  </p:stCondLst>
                                  <p:childTnLst>
                                    <p:animEffect transition="out" filter="fade">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1" nodeType="clickEffect">
                                  <p:stCondLst>
                                    <p:cond delay="0"/>
                                  </p:stCondLst>
                                  <p:childTnLst>
                                    <p:set>
                                      <p:cBhvr>
                                        <p:cTn id="53" dur="1" fill="hold">
                                          <p:stCondLst>
                                            <p:cond delay="0"/>
                                          </p:stCondLst>
                                        </p:cTn>
                                        <p:tgtEl>
                                          <p:spTgt spid="40"/>
                                        </p:tgtEl>
                                        <p:attrNameLst>
                                          <p:attrName>style.visibility</p:attrName>
                                        </p:attrNameLst>
                                      </p:cBhvr>
                                      <p:to>
                                        <p:strVal val="visible"/>
                                      </p:to>
                                    </p:set>
                                  </p:childTnLst>
                                </p:cTn>
                              </p:par>
                              <p:par>
                                <p:cTn id="54" presetID="26" presetClass="emph" presetSubtype="0" fill="hold" grpId="0" nodeType="withEffect">
                                  <p:stCondLst>
                                    <p:cond delay="0"/>
                                  </p:stCondLst>
                                  <p:childTnLst>
                                    <p:animEffect transition="out" filter="fade">
                                      <p:cBhvr>
                                        <p:cTn id="55" dur="500" tmFilter="0, 0; .2, .5; .8, .5; 1, 0"/>
                                        <p:tgtEl>
                                          <p:spTgt spid="40"/>
                                        </p:tgtEl>
                                      </p:cBhvr>
                                    </p:animEffect>
                                    <p:animScale>
                                      <p:cBhvr>
                                        <p:cTn id="56" dur="250" autoRev="1" fill="hold"/>
                                        <p:tgtEl>
                                          <p:spTgt spid="40"/>
                                        </p:tgtEl>
                                      </p:cBhvr>
                                      <p:by x="105000" y="105000"/>
                                    </p:animScale>
                                  </p:childTnLst>
                                </p:cTn>
                              </p:par>
                            </p:childTnLst>
                          </p:cTn>
                        </p:par>
                        <p:par>
                          <p:cTn id="57" fill="hold">
                            <p:stCondLst>
                              <p:cond delay="500"/>
                            </p:stCondLst>
                            <p:childTnLst>
                              <p:par>
                                <p:cTn id="58" presetID="10" presetClass="exit" presetSubtype="0" fill="hold" grpId="2" nodeType="afterEffect">
                                  <p:stCondLst>
                                    <p:cond delay="0"/>
                                  </p:stCondLst>
                                  <p:childTnLst>
                                    <p:animEffect transition="out" filter="fade">
                                      <p:cBhvr>
                                        <p:cTn id="59" dur="500"/>
                                        <p:tgtEl>
                                          <p:spTgt spid="40"/>
                                        </p:tgtEl>
                                      </p:cBhvr>
                                    </p:animEffect>
                                    <p:set>
                                      <p:cBhvr>
                                        <p:cTn id="60" dur="1" fill="hold">
                                          <p:stCondLst>
                                            <p:cond delay="499"/>
                                          </p:stCondLst>
                                        </p:cTn>
                                        <p:tgtEl>
                                          <p:spTgt spid="40"/>
                                        </p:tgtEl>
                                        <p:attrNameLst>
                                          <p:attrName>style.visibility</p:attrName>
                                        </p:attrNameLst>
                                      </p:cBhvr>
                                      <p:to>
                                        <p:strVal val="hidden"/>
                                      </p:to>
                                    </p:set>
                                  </p:childTnLst>
                                </p:cTn>
                              </p:par>
                            </p:childTnLst>
                          </p:cTn>
                        </p:par>
                        <p:par>
                          <p:cTn id="61" fill="hold">
                            <p:stCondLst>
                              <p:cond delay="1000"/>
                            </p:stCondLst>
                            <p:childTnLst>
                              <p:par>
                                <p:cTn id="62" presetID="23" presetClass="exit" presetSubtype="32" fill="hold" nodeType="afterEffect">
                                  <p:stCondLst>
                                    <p:cond delay="0"/>
                                  </p:stCondLst>
                                  <p:childTnLst>
                                    <p:anim calcmode="lin" valueType="num">
                                      <p:cBhvr>
                                        <p:cTn id="63" dur="500"/>
                                        <p:tgtEl>
                                          <p:spTgt spid="35"/>
                                        </p:tgtEl>
                                        <p:attrNameLst>
                                          <p:attrName>ppt_w</p:attrName>
                                        </p:attrNameLst>
                                      </p:cBhvr>
                                      <p:tavLst>
                                        <p:tav tm="0">
                                          <p:val>
                                            <p:strVal val="ppt_w"/>
                                          </p:val>
                                        </p:tav>
                                        <p:tav tm="100000">
                                          <p:val>
                                            <p:fltVal val="0"/>
                                          </p:val>
                                        </p:tav>
                                      </p:tavLst>
                                    </p:anim>
                                    <p:anim calcmode="lin" valueType="num">
                                      <p:cBhvr>
                                        <p:cTn id="64" dur="500"/>
                                        <p:tgtEl>
                                          <p:spTgt spid="35"/>
                                        </p:tgtEl>
                                        <p:attrNameLst>
                                          <p:attrName>ppt_h</p:attrName>
                                        </p:attrNameLst>
                                      </p:cBhvr>
                                      <p:tavLst>
                                        <p:tav tm="0">
                                          <p:val>
                                            <p:strVal val="ppt_h"/>
                                          </p:val>
                                        </p:tav>
                                        <p:tav tm="100000">
                                          <p:val>
                                            <p:fltVal val="0"/>
                                          </p:val>
                                        </p:tav>
                                      </p:tavLst>
                                    </p:anim>
                                    <p:set>
                                      <p:cBhvr>
                                        <p:cTn id="65" dur="1" fill="hold">
                                          <p:stCondLst>
                                            <p:cond delay="499"/>
                                          </p:stCondLst>
                                        </p:cTn>
                                        <p:tgtEl>
                                          <p:spTgt spid="35"/>
                                        </p:tgtEl>
                                        <p:attrNameLst>
                                          <p:attrName>style.visibility</p:attrName>
                                        </p:attrNameLst>
                                      </p:cBhvr>
                                      <p:to>
                                        <p:strVal val="hidden"/>
                                      </p:to>
                                    </p:set>
                                  </p:childTnLst>
                                </p:cTn>
                              </p:par>
                              <p:par>
                                <p:cTn id="66" presetID="23" presetClass="exit" presetSubtype="32" fill="hold" nodeType="withEffect">
                                  <p:stCondLst>
                                    <p:cond delay="0"/>
                                  </p:stCondLst>
                                  <p:childTnLst>
                                    <p:anim calcmode="lin" valueType="num">
                                      <p:cBhvr>
                                        <p:cTn id="67" dur="500"/>
                                        <p:tgtEl>
                                          <p:spTgt spid="36"/>
                                        </p:tgtEl>
                                        <p:attrNameLst>
                                          <p:attrName>ppt_w</p:attrName>
                                        </p:attrNameLst>
                                      </p:cBhvr>
                                      <p:tavLst>
                                        <p:tav tm="0">
                                          <p:val>
                                            <p:strVal val="ppt_w"/>
                                          </p:val>
                                        </p:tav>
                                        <p:tav tm="100000">
                                          <p:val>
                                            <p:fltVal val="0"/>
                                          </p:val>
                                        </p:tav>
                                      </p:tavLst>
                                    </p:anim>
                                    <p:anim calcmode="lin" valueType="num">
                                      <p:cBhvr>
                                        <p:cTn id="68" dur="500"/>
                                        <p:tgtEl>
                                          <p:spTgt spid="36"/>
                                        </p:tgtEl>
                                        <p:attrNameLst>
                                          <p:attrName>ppt_h</p:attrName>
                                        </p:attrNameLst>
                                      </p:cBhvr>
                                      <p:tavLst>
                                        <p:tav tm="0">
                                          <p:val>
                                            <p:strVal val="ppt_h"/>
                                          </p:val>
                                        </p:tav>
                                        <p:tav tm="100000">
                                          <p:val>
                                            <p:fltVal val="0"/>
                                          </p:val>
                                        </p:tav>
                                      </p:tavLst>
                                    </p:anim>
                                    <p:set>
                                      <p:cBhvr>
                                        <p:cTn id="69" dur="1" fill="hold">
                                          <p:stCondLst>
                                            <p:cond delay="499"/>
                                          </p:stCondLst>
                                        </p:cTn>
                                        <p:tgtEl>
                                          <p:spTgt spid="36"/>
                                        </p:tgtEl>
                                        <p:attrNameLst>
                                          <p:attrName>style.visibility</p:attrName>
                                        </p:attrNameLst>
                                      </p:cBhvr>
                                      <p:to>
                                        <p:strVal val="hidden"/>
                                      </p:to>
                                    </p:set>
                                  </p:childTnLst>
                                </p:cTn>
                              </p:par>
                              <p:par>
                                <p:cTn id="70" presetID="23" presetClass="exit" presetSubtype="32" fill="hold" nodeType="withEffect">
                                  <p:stCondLst>
                                    <p:cond delay="0"/>
                                  </p:stCondLst>
                                  <p:childTnLst>
                                    <p:anim calcmode="lin" valueType="num">
                                      <p:cBhvr>
                                        <p:cTn id="71" dur="500"/>
                                        <p:tgtEl>
                                          <p:spTgt spid="39"/>
                                        </p:tgtEl>
                                        <p:attrNameLst>
                                          <p:attrName>ppt_w</p:attrName>
                                        </p:attrNameLst>
                                      </p:cBhvr>
                                      <p:tavLst>
                                        <p:tav tm="0">
                                          <p:val>
                                            <p:strVal val="ppt_w"/>
                                          </p:val>
                                        </p:tav>
                                        <p:tav tm="100000">
                                          <p:val>
                                            <p:fltVal val="0"/>
                                          </p:val>
                                        </p:tav>
                                      </p:tavLst>
                                    </p:anim>
                                    <p:anim calcmode="lin" valueType="num">
                                      <p:cBhvr>
                                        <p:cTn id="72" dur="500"/>
                                        <p:tgtEl>
                                          <p:spTgt spid="39"/>
                                        </p:tgtEl>
                                        <p:attrNameLst>
                                          <p:attrName>ppt_h</p:attrName>
                                        </p:attrNameLst>
                                      </p:cBhvr>
                                      <p:tavLst>
                                        <p:tav tm="0">
                                          <p:val>
                                            <p:strVal val="ppt_h"/>
                                          </p:val>
                                        </p:tav>
                                        <p:tav tm="100000">
                                          <p:val>
                                            <p:fltVal val="0"/>
                                          </p:val>
                                        </p:tav>
                                      </p:tavLst>
                                    </p:anim>
                                    <p:set>
                                      <p:cBhvr>
                                        <p:cTn id="73" dur="1" fill="hold">
                                          <p:stCondLst>
                                            <p:cond delay="499"/>
                                          </p:stCondLst>
                                        </p:cTn>
                                        <p:tgtEl>
                                          <p:spTgt spid="39"/>
                                        </p:tgtEl>
                                        <p:attrNameLst>
                                          <p:attrName>style.visibility</p:attrName>
                                        </p:attrNameLst>
                                      </p:cBhvr>
                                      <p:to>
                                        <p:strVal val="hidden"/>
                                      </p:to>
                                    </p:set>
                                  </p:childTnLst>
                                </p:cTn>
                              </p:par>
                              <p:par>
                                <p:cTn id="74" presetID="42" presetClass="path" presetSubtype="0" accel="50000" decel="50000" fill="hold" nodeType="withEffect">
                                  <p:stCondLst>
                                    <p:cond delay="0"/>
                                  </p:stCondLst>
                                  <p:childTnLst>
                                    <p:animMotion origin="layout" path="M 1.97917E-6 3.33333E-6 L 0.67624 0.00069 " pathEditMode="relative" rAng="0" ptsTypes="AA">
                                      <p:cBhvr>
                                        <p:cTn id="75" dur="2000" fill="hold"/>
                                        <p:tgtEl>
                                          <p:spTgt spid="41"/>
                                        </p:tgtEl>
                                        <p:attrNameLst>
                                          <p:attrName>ppt_x</p:attrName>
                                          <p:attrName>ppt_y</p:attrName>
                                        </p:attrNameLst>
                                      </p:cBhvr>
                                      <p:rCtr x="33809" y="35"/>
                                    </p:animMotion>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4.6875E-6 3.33333E-6 L -0.38145 0.00069 " pathEditMode="relative" rAng="0" ptsTypes="AA">
                                      <p:cBhvr>
                                        <p:cTn id="79" dur="2000" fill="hold"/>
                                        <p:tgtEl>
                                          <p:spTgt spid="43"/>
                                        </p:tgtEl>
                                        <p:attrNameLst>
                                          <p:attrName>ppt_x</p:attrName>
                                          <p:attrName>ppt_y</p:attrName>
                                        </p:attrNameLst>
                                      </p:cBhvr>
                                      <p:rCtr x="-19076" y="35"/>
                                    </p:animMotion>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1" nodeType="clickEffect">
                                  <p:stCondLst>
                                    <p:cond delay="0"/>
                                  </p:stCondLst>
                                  <p:childTnLst>
                                    <p:set>
                                      <p:cBhvr>
                                        <p:cTn id="83" dur="1" fill="hold">
                                          <p:stCondLst>
                                            <p:cond delay="0"/>
                                          </p:stCondLst>
                                        </p:cTn>
                                        <p:tgtEl>
                                          <p:spTgt spid="52"/>
                                        </p:tgtEl>
                                        <p:attrNameLst>
                                          <p:attrName>style.visibility</p:attrName>
                                        </p:attrNameLst>
                                      </p:cBhvr>
                                      <p:to>
                                        <p:strVal val="visible"/>
                                      </p:to>
                                    </p:set>
                                  </p:childTnLst>
                                </p:cTn>
                              </p:par>
                            </p:childTnLst>
                          </p:cTn>
                        </p:par>
                        <p:par>
                          <p:cTn id="84" fill="hold">
                            <p:stCondLst>
                              <p:cond delay="0"/>
                            </p:stCondLst>
                            <p:childTnLst>
                              <p:par>
                                <p:cTn id="85" presetID="10" presetClass="exit" presetSubtype="0" fill="hold" grpId="2" nodeType="afterEffect">
                                  <p:stCondLst>
                                    <p:cond delay="0"/>
                                  </p:stCondLst>
                                  <p:childTnLst>
                                    <p:animEffect transition="out" filter="fade">
                                      <p:cBhvr>
                                        <p:cTn id="86" dur="500"/>
                                        <p:tgtEl>
                                          <p:spTgt spid="52"/>
                                        </p:tgtEl>
                                      </p:cBhvr>
                                    </p:animEffect>
                                    <p:set>
                                      <p:cBhvr>
                                        <p:cTn id="87" dur="1" fill="hold">
                                          <p:stCondLst>
                                            <p:cond delay="499"/>
                                          </p:stCondLst>
                                        </p:cTn>
                                        <p:tgtEl>
                                          <p:spTgt spid="52"/>
                                        </p:tgtEl>
                                        <p:attrNameLst>
                                          <p:attrName>style.visibility</p:attrName>
                                        </p:attrNameLst>
                                      </p:cBhvr>
                                      <p:to>
                                        <p:strVal val="hidden"/>
                                      </p:to>
                                    </p:set>
                                  </p:childTnLst>
                                </p:cTn>
                              </p:par>
                            </p:childTnLst>
                          </p:cTn>
                        </p:par>
                        <p:par>
                          <p:cTn id="88" fill="hold">
                            <p:stCondLst>
                              <p:cond delay="500"/>
                            </p:stCondLst>
                            <p:childTnLst>
                              <p:par>
                                <p:cTn id="89" presetID="1" presetClass="entr" presetSubtype="0" fill="hold" grpId="1" nodeType="afterEffect">
                                  <p:stCondLst>
                                    <p:cond delay="0"/>
                                  </p:stCondLst>
                                  <p:childTnLst>
                                    <p:set>
                                      <p:cBhvr>
                                        <p:cTn id="90" dur="1" fill="hold">
                                          <p:stCondLst>
                                            <p:cond delay="0"/>
                                          </p:stCondLst>
                                        </p:cTn>
                                        <p:tgtEl>
                                          <p:spTgt spid="45"/>
                                        </p:tgtEl>
                                        <p:attrNameLst>
                                          <p:attrName>style.visibility</p:attrName>
                                        </p:attrNameLst>
                                      </p:cBhvr>
                                      <p:to>
                                        <p:strVal val="visible"/>
                                      </p:to>
                                    </p:set>
                                  </p:childTnLst>
                                </p:cTn>
                              </p:par>
                            </p:childTnLst>
                          </p:cTn>
                        </p:par>
                        <p:par>
                          <p:cTn id="91" fill="hold">
                            <p:stCondLst>
                              <p:cond delay="500"/>
                            </p:stCondLst>
                            <p:childTnLst>
                              <p:par>
                                <p:cTn id="92" presetID="10" presetClass="exit" presetSubtype="0" fill="hold" grpId="2" nodeType="afterEffect">
                                  <p:stCondLst>
                                    <p:cond delay="0"/>
                                  </p:stCondLst>
                                  <p:childTnLst>
                                    <p:animEffect transition="out" filter="fade">
                                      <p:cBhvr>
                                        <p:cTn id="93" dur="500"/>
                                        <p:tgtEl>
                                          <p:spTgt spid="45"/>
                                        </p:tgtEl>
                                      </p:cBhvr>
                                    </p:animEffect>
                                    <p:set>
                                      <p:cBhvr>
                                        <p:cTn id="94" dur="1" fill="hold">
                                          <p:stCondLst>
                                            <p:cond delay="499"/>
                                          </p:stCondLst>
                                        </p:cTn>
                                        <p:tgtEl>
                                          <p:spTgt spid="45"/>
                                        </p:tgtEl>
                                        <p:attrNameLst>
                                          <p:attrName>style.visibility</p:attrName>
                                        </p:attrNameLst>
                                      </p:cBhvr>
                                      <p:to>
                                        <p:strVal val="hidden"/>
                                      </p:to>
                                    </p:set>
                                  </p:childTnLst>
                                </p:cTn>
                              </p:par>
                            </p:childTnLst>
                          </p:cTn>
                        </p:par>
                        <p:par>
                          <p:cTn id="95" fill="hold">
                            <p:stCondLst>
                              <p:cond delay="1000"/>
                            </p:stCondLst>
                            <p:childTnLst>
                              <p:par>
                                <p:cTn id="96" presetID="1" presetClass="entr" presetSubtype="0" fill="hold" grpId="1" nodeType="afterEffect">
                                  <p:stCondLst>
                                    <p:cond delay="0"/>
                                  </p:stCondLst>
                                  <p:childTnLst>
                                    <p:set>
                                      <p:cBhvr>
                                        <p:cTn id="97" dur="1" fill="hold">
                                          <p:stCondLst>
                                            <p:cond delay="0"/>
                                          </p:stCondLst>
                                        </p:cTn>
                                        <p:tgtEl>
                                          <p:spTgt spid="46"/>
                                        </p:tgtEl>
                                        <p:attrNameLst>
                                          <p:attrName>style.visibility</p:attrName>
                                        </p:attrNameLst>
                                      </p:cBhvr>
                                      <p:to>
                                        <p:strVal val="visible"/>
                                      </p:to>
                                    </p:set>
                                  </p:childTnLst>
                                </p:cTn>
                              </p:par>
                            </p:childTnLst>
                          </p:cTn>
                        </p:par>
                        <p:par>
                          <p:cTn id="98" fill="hold">
                            <p:stCondLst>
                              <p:cond delay="1000"/>
                            </p:stCondLst>
                            <p:childTnLst>
                              <p:par>
                                <p:cTn id="99" presetID="10" presetClass="exit" presetSubtype="0" fill="hold" grpId="2" nodeType="afterEffect">
                                  <p:stCondLst>
                                    <p:cond delay="0"/>
                                  </p:stCondLst>
                                  <p:childTnLst>
                                    <p:animEffect transition="out" filter="fade">
                                      <p:cBhvr>
                                        <p:cTn id="100" dur="500"/>
                                        <p:tgtEl>
                                          <p:spTgt spid="46"/>
                                        </p:tgtEl>
                                      </p:cBhvr>
                                    </p:animEffect>
                                    <p:set>
                                      <p:cBhvr>
                                        <p:cTn id="101" dur="1" fill="hold">
                                          <p:stCondLst>
                                            <p:cond delay="499"/>
                                          </p:stCondLst>
                                        </p:cTn>
                                        <p:tgtEl>
                                          <p:spTgt spid="46"/>
                                        </p:tgtEl>
                                        <p:attrNameLst>
                                          <p:attrName>style.visibility</p:attrName>
                                        </p:attrNameLst>
                                      </p:cBhvr>
                                      <p:to>
                                        <p:strVal val="hidden"/>
                                      </p:to>
                                    </p:set>
                                  </p:childTnLst>
                                </p:cTn>
                              </p:par>
                            </p:childTnLst>
                          </p:cTn>
                        </p:par>
                        <p:par>
                          <p:cTn id="102" fill="hold">
                            <p:stCondLst>
                              <p:cond delay="1500"/>
                            </p:stCondLst>
                            <p:childTnLst>
                              <p:par>
                                <p:cTn id="103" presetID="1" presetClass="entr" presetSubtype="0" fill="hold" grpId="1" nodeType="afterEffect">
                                  <p:stCondLst>
                                    <p:cond delay="0"/>
                                  </p:stCondLst>
                                  <p:childTnLst>
                                    <p:set>
                                      <p:cBhvr>
                                        <p:cTn id="104" dur="1" fill="hold">
                                          <p:stCondLst>
                                            <p:cond delay="0"/>
                                          </p:stCondLst>
                                        </p:cTn>
                                        <p:tgtEl>
                                          <p:spTgt spid="47"/>
                                        </p:tgtEl>
                                        <p:attrNameLst>
                                          <p:attrName>style.visibility</p:attrName>
                                        </p:attrNameLst>
                                      </p:cBhvr>
                                      <p:to>
                                        <p:strVal val="visible"/>
                                      </p:to>
                                    </p:set>
                                  </p:childTnLst>
                                </p:cTn>
                              </p:par>
                            </p:childTnLst>
                          </p:cTn>
                        </p:par>
                        <p:par>
                          <p:cTn id="105" fill="hold">
                            <p:stCondLst>
                              <p:cond delay="1500"/>
                            </p:stCondLst>
                            <p:childTnLst>
                              <p:par>
                                <p:cTn id="106" presetID="10" presetClass="exit" presetSubtype="0" fill="hold" grpId="2" nodeType="afterEffect">
                                  <p:stCondLst>
                                    <p:cond delay="0"/>
                                  </p:stCondLst>
                                  <p:childTnLst>
                                    <p:animEffect transition="out" filter="fade">
                                      <p:cBhvr>
                                        <p:cTn id="107" dur="500"/>
                                        <p:tgtEl>
                                          <p:spTgt spid="47"/>
                                        </p:tgtEl>
                                      </p:cBhvr>
                                    </p:animEffect>
                                    <p:set>
                                      <p:cBhvr>
                                        <p:cTn id="108" dur="1" fill="hold">
                                          <p:stCondLst>
                                            <p:cond delay="499"/>
                                          </p:stCondLst>
                                        </p:cTn>
                                        <p:tgtEl>
                                          <p:spTgt spid="47"/>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1" nodeType="clickEffect">
                                  <p:stCondLst>
                                    <p:cond delay="0"/>
                                  </p:stCondLst>
                                  <p:childTnLst>
                                    <p:set>
                                      <p:cBhvr>
                                        <p:cTn id="112" dur="1" fill="hold">
                                          <p:stCondLst>
                                            <p:cond delay="0"/>
                                          </p:stCondLst>
                                        </p:cTn>
                                        <p:tgtEl>
                                          <p:spTgt spid="44"/>
                                        </p:tgtEl>
                                        <p:attrNameLst>
                                          <p:attrName>style.visibility</p:attrName>
                                        </p:attrNameLst>
                                      </p:cBhvr>
                                      <p:to>
                                        <p:strVal val="visible"/>
                                      </p:to>
                                    </p:set>
                                  </p:childTnLst>
                                </p:cTn>
                              </p:par>
                              <p:par>
                                <p:cTn id="113" presetID="26" presetClass="emph" presetSubtype="0" fill="hold" grpId="0" nodeType="withEffect">
                                  <p:stCondLst>
                                    <p:cond delay="0"/>
                                  </p:stCondLst>
                                  <p:childTnLst>
                                    <p:animEffect transition="out" filter="fade">
                                      <p:cBhvr>
                                        <p:cTn id="114" dur="500" tmFilter="0, 0; .2, .5; .8, .5; 1, 0"/>
                                        <p:tgtEl>
                                          <p:spTgt spid="44"/>
                                        </p:tgtEl>
                                      </p:cBhvr>
                                    </p:animEffect>
                                    <p:animScale>
                                      <p:cBhvr>
                                        <p:cTn id="115" dur="250" autoRev="1" fill="hold"/>
                                        <p:tgtEl>
                                          <p:spTgt spid="44"/>
                                        </p:tgtEl>
                                      </p:cBhvr>
                                      <p:by x="105000" y="105000"/>
                                    </p:animScale>
                                  </p:childTnLst>
                                </p:cTn>
                              </p:par>
                            </p:childTnLst>
                          </p:cTn>
                        </p:par>
                        <p:par>
                          <p:cTn id="116" fill="hold">
                            <p:stCondLst>
                              <p:cond delay="500"/>
                            </p:stCondLst>
                            <p:childTnLst>
                              <p:par>
                                <p:cTn id="117" presetID="10" presetClass="exit" presetSubtype="0" fill="hold" grpId="2" nodeType="afterEffect">
                                  <p:stCondLst>
                                    <p:cond delay="0"/>
                                  </p:stCondLst>
                                  <p:childTnLst>
                                    <p:animEffect transition="out" filter="fade">
                                      <p:cBhvr>
                                        <p:cTn id="118" dur="500"/>
                                        <p:tgtEl>
                                          <p:spTgt spid="44"/>
                                        </p:tgtEl>
                                      </p:cBhvr>
                                    </p:animEffect>
                                    <p:set>
                                      <p:cBhvr>
                                        <p:cTn id="119" dur="1" fill="hold">
                                          <p:stCondLst>
                                            <p:cond delay="499"/>
                                          </p:stCondLst>
                                        </p:cTn>
                                        <p:tgtEl>
                                          <p:spTgt spid="44"/>
                                        </p:tgtEl>
                                        <p:attrNameLst>
                                          <p:attrName>style.visibility</p:attrName>
                                        </p:attrNameLst>
                                      </p:cBhvr>
                                      <p:to>
                                        <p:strVal val="hidden"/>
                                      </p:to>
                                    </p:set>
                                  </p:childTnLst>
                                </p:cTn>
                              </p:par>
                            </p:childTnLst>
                          </p:cTn>
                        </p:par>
                        <p:par>
                          <p:cTn id="120" fill="hold">
                            <p:stCondLst>
                              <p:cond delay="1000"/>
                            </p:stCondLst>
                            <p:childTnLst>
                              <p:par>
                                <p:cTn id="121" presetID="23" presetClass="exit" presetSubtype="32" fill="hold" nodeType="afterEffect">
                                  <p:stCondLst>
                                    <p:cond delay="0"/>
                                  </p:stCondLst>
                                  <p:childTnLst>
                                    <p:anim calcmode="lin" valueType="num">
                                      <p:cBhvr>
                                        <p:cTn id="122" dur="500"/>
                                        <p:tgtEl>
                                          <p:spTgt spid="41"/>
                                        </p:tgtEl>
                                        <p:attrNameLst>
                                          <p:attrName>ppt_w</p:attrName>
                                        </p:attrNameLst>
                                      </p:cBhvr>
                                      <p:tavLst>
                                        <p:tav tm="0">
                                          <p:val>
                                            <p:strVal val="ppt_w"/>
                                          </p:val>
                                        </p:tav>
                                        <p:tav tm="100000">
                                          <p:val>
                                            <p:fltVal val="0"/>
                                          </p:val>
                                        </p:tav>
                                      </p:tavLst>
                                    </p:anim>
                                    <p:anim calcmode="lin" valueType="num">
                                      <p:cBhvr>
                                        <p:cTn id="123" dur="500"/>
                                        <p:tgtEl>
                                          <p:spTgt spid="41"/>
                                        </p:tgtEl>
                                        <p:attrNameLst>
                                          <p:attrName>ppt_h</p:attrName>
                                        </p:attrNameLst>
                                      </p:cBhvr>
                                      <p:tavLst>
                                        <p:tav tm="0">
                                          <p:val>
                                            <p:strVal val="ppt_h"/>
                                          </p:val>
                                        </p:tav>
                                        <p:tav tm="100000">
                                          <p:val>
                                            <p:fltVal val="0"/>
                                          </p:val>
                                        </p:tav>
                                      </p:tavLst>
                                    </p:anim>
                                    <p:set>
                                      <p:cBhvr>
                                        <p:cTn id="124" dur="1" fill="hold">
                                          <p:stCondLst>
                                            <p:cond delay="499"/>
                                          </p:stCondLst>
                                        </p:cTn>
                                        <p:tgtEl>
                                          <p:spTgt spid="41"/>
                                        </p:tgtEl>
                                        <p:attrNameLst>
                                          <p:attrName>style.visibility</p:attrName>
                                        </p:attrNameLst>
                                      </p:cBhvr>
                                      <p:to>
                                        <p:strVal val="hidden"/>
                                      </p:to>
                                    </p:set>
                                  </p:childTnLst>
                                </p:cTn>
                              </p:par>
                              <p:par>
                                <p:cTn id="125" presetID="23" presetClass="exit" presetSubtype="32" fill="hold" nodeType="withEffect">
                                  <p:stCondLst>
                                    <p:cond delay="0"/>
                                  </p:stCondLst>
                                  <p:childTnLst>
                                    <p:anim calcmode="lin" valueType="num">
                                      <p:cBhvr>
                                        <p:cTn id="126" dur="500"/>
                                        <p:tgtEl>
                                          <p:spTgt spid="43"/>
                                        </p:tgtEl>
                                        <p:attrNameLst>
                                          <p:attrName>ppt_w</p:attrName>
                                        </p:attrNameLst>
                                      </p:cBhvr>
                                      <p:tavLst>
                                        <p:tav tm="0">
                                          <p:val>
                                            <p:strVal val="ppt_w"/>
                                          </p:val>
                                        </p:tav>
                                        <p:tav tm="100000">
                                          <p:val>
                                            <p:fltVal val="0"/>
                                          </p:val>
                                        </p:tav>
                                      </p:tavLst>
                                    </p:anim>
                                    <p:anim calcmode="lin" valueType="num">
                                      <p:cBhvr>
                                        <p:cTn id="127" dur="500"/>
                                        <p:tgtEl>
                                          <p:spTgt spid="43"/>
                                        </p:tgtEl>
                                        <p:attrNameLst>
                                          <p:attrName>ppt_h</p:attrName>
                                        </p:attrNameLst>
                                      </p:cBhvr>
                                      <p:tavLst>
                                        <p:tav tm="0">
                                          <p:val>
                                            <p:strVal val="ppt_h"/>
                                          </p:val>
                                        </p:tav>
                                        <p:tav tm="100000">
                                          <p:val>
                                            <p:fltVal val="0"/>
                                          </p:val>
                                        </p:tav>
                                      </p:tavLst>
                                    </p:anim>
                                    <p:set>
                                      <p:cBhvr>
                                        <p:cTn id="128" dur="1" fill="hold">
                                          <p:stCondLst>
                                            <p:cond delay="499"/>
                                          </p:stCondLst>
                                        </p:cTn>
                                        <p:tgtEl>
                                          <p:spTgt spid="43"/>
                                        </p:tgtEl>
                                        <p:attrNameLst>
                                          <p:attrName>style.visibility</p:attrName>
                                        </p:attrNameLst>
                                      </p:cBhvr>
                                      <p:to>
                                        <p:strVal val="hidden"/>
                                      </p:to>
                                    </p:set>
                                  </p:childTnLst>
                                </p:cTn>
                              </p:par>
                              <p:par>
                                <p:cTn id="129" presetID="42" presetClass="path" presetSubtype="0" accel="50000" decel="50000" fill="hold" nodeType="withEffect">
                                  <p:stCondLst>
                                    <p:cond delay="0"/>
                                  </p:stCondLst>
                                  <p:childTnLst>
                                    <p:animMotion origin="layout" path="M -0.00574 0.07754 L -0.00039 0.43842 " pathEditMode="relative" rAng="0" ptsTypes="AA">
                                      <p:cBhvr>
                                        <p:cTn id="130" dur="2000" fill="hold"/>
                                        <p:tgtEl>
                                          <p:spTgt spid="48"/>
                                        </p:tgtEl>
                                        <p:attrNameLst>
                                          <p:attrName>ppt_x</p:attrName>
                                          <p:attrName>ppt_y</p:attrName>
                                        </p:attrNameLst>
                                      </p:cBhvr>
                                      <p:rCtr x="267" y="18044"/>
                                    </p:animMotion>
                                  </p:childTnLst>
                                </p:cTn>
                              </p:par>
                            </p:childTnLst>
                          </p:cTn>
                        </p:par>
                      </p:childTnLst>
                    </p:cTn>
                  </p:par>
                  <p:par>
                    <p:cTn id="131" fill="hold">
                      <p:stCondLst>
                        <p:cond delay="indefinite"/>
                      </p:stCondLst>
                      <p:childTnLst>
                        <p:par>
                          <p:cTn id="132" fill="hold">
                            <p:stCondLst>
                              <p:cond delay="0"/>
                            </p:stCondLst>
                            <p:childTnLst>
                              <p:par>
                                <p:cTn id="133" presetID="42" presetClass="path" presetSubtype="0" accel="50000" decel="50000" fill="hold" nodeType="clickEffect">
                                  <p:stCondLst>
                                    <p:cond delay="0"/>
                                  </p:stCondLst>
                                  <p:childTnLst>
                                    <p:animMotion origin="layout" path="M 1.46411E-6 -1.2963E-6 L 0.0112 -1.0265 " pathEditMode="relative" rAng="0" ptsTypes="AA">
                                      <p:cBhvr>
                                        <p:cTn id="134" dur="2000" fill="hold"/>
                                        <p:tgtEl>
                                          <p:spTgt spid="49"/>
                                        </p:tgtEl>
                                        <p:attrNameLst>
                                          <p:attrName>ppt_x</p:attrName>
                                          <p:attrName>ppt_y</p:attrName>
                                        </p:attrNameLst>
                                      </p:cBhvr>
                                      <p:rCtr x="560" y="-51331"/>
                                    </p:animMotion>
                                  </p:childTnLst>
                                </p:cTn>
                              </p:par>
                              <p:par>
                                <p:cTn id="135" presetID="42" presetClass="path" presetSubtype="0" accel="50000" decel="50000" fill="hold" nodeType="withEffect">
                                  <p:stCondLst>
                                    <p:cond delay="0"/>
                                  </p:stCondLst>
                                  <p:childTnLst>
                                    <p:animMotion origin="layout" path="M 3.83353E-6 -1.2963E-6 L 0.00273 -1.0265 " pathEditMode="relative" rAng="0" ptsTypes="AA">
                                      <p:cBhvr>
                                        <p:cTn id="136" dur="2000" fill="hold"/>
                                        <p:tgtEl>
                                          <p:spTgt spid="50"/>
                                        </p:tgtEl>
                                        <p:attrNameLst>
                                          <p:attrName>ppt_x</p:attrName>
                                          <p:attrName>ppt_y</p:attrName>
                                        </p:attrNameLst>
                                      </p:cBhvr>
                                      <p:rCtr x="137" y="-51331"/>
                                    </p:animMotion>
                                  </p:childTnLst>
                                </p:cTn>
                              </p:par>
                              <p:par>
                                <p:cTn id="137" presetID="42" presetClass="path" presetSubtype="0" accel="50000" decel="50000" fill="hold" nodeType="withEffect">
                                  <p:stCondLst>
                                    <p:cond delay="0"/>
                                  </p:stCondLst>
                                  <p:childTnLst>
                                    <p:animMotion origin="layout" path="M 3.50397E-7 -1.2963E-6 L -0.00677 -1.0265 " pathEditMode="relative" rAng="0" ptsTypes="AA">
                                      <p:cBhvr>
                                        <p:cTn id="138" dur="2000" fill="hold"/>
                                        <p:tgtEl>
                                          <p:spTgt spid="51"/>
                                        </p:tgtEl>
                                        <p:attrNameLst>
                                          <p:attrName>ppt_x</p:attrName>
                                          <p:attrName>ppt_y</p:attrName>
                                        </p:attrNameLst>
                                      </p:cBhvr>
                                      <p:rCtr x="-339" y="-51331"/>
                                    </p:animMotion>
                                  </p:childTnLst>
                                </p:cTn>
                              </p:par>
                            </p:childTnLst>
                          </p:cTn>
                        </p:par>
                      </p:childTnLst>
                    </p:cTn>
                  </p:par>
                  <p:par>
                    <p:cTn id="139" fill="hold">
                      <p:stCondLst>
                        <p:cond delay="indefinite"/>
                      </p:stCondLst>
                      <p:childTnLst>
                        <p:par>
                          <p:cTn id="140" fill="hold">
                            <p:stCondLst>
                              <p:cond delay="0"/>
                            </p:stCondLst>
                            <p:childTnLst>
                              <p:par>
                                <p:cTn id="141" presetID="53" presetClass="exit" presetSubtype="32" fill="hold" nodeType="clickEffect">
                                  <p:stCondLst>
                                    <p:cond delay="0"/>
                                  </p:stCondLst>
                                  <p:childTnLst>
                                    <p:anim calcmode="lin" valueType="num">
                                      <p:cBhvr>
                                        <p:cTn id="142" dur="500"/>
                                        <p:tgtEl>
                                          <p:spTgt spid="51"/>
                                        </p:tgtEl>
                                        <p:attrNameLst>
                                          <p:attrName>ppt_w</p:attrName>
                                        </p:attrNameLst>
                                      </p:cBhvr>
                                      <p:tavLst>
                                        <p:tav tm="0">
                                          <p:val>
                                            <p:strVal val="ppt_w"/>
                                          </p:val>
                                        </p:tav>
                                        <p:tav tm="100000">
                                          <p:val>
                                            <p:fltVal val="0"/>
                                          </p:val>
                                        </p:tav>
                                      </p:tavLst>
                                    </p:anim>
                                    <p:anim calcmode="lin" valueType="num">
                                      <p:cBhvr>
                                        <p:cTn id="143" dur="500"/>
                                        <p:tgtEl>
                                          <p:spTgt spid="51"/>
                                        </p:tgtEl>
                                        <p:attrNameLst>
                                          <p:attrName>ppt_h</p:attrName>
                                        </p:attrNameLst>
                                      </p:cBhvr>
                                      <p:tavLst>
                                        <p:tav tm="0">
                                          <p:val>
                                            <p:strVal val="ppt_h"/>
                                          </p:val>
                                        </p:tav>
                                        <p:tav tm="100000">
                                          <p:val>
                                            <p:fltVal val="0"/>
                                          </p:val>
                                        </p:tav>
                                      </p:tavLst>
                                    </p:anim>
                                    <p:animEffect transition="out" filter="fade">
                                      <p:cBhvr>
                                        <p:cTn id="144" dur="500"/>
                                        <p:tgtEl>
                                          <p:spTgt spid="51"/>
                                        </p:tgtEl>
                                      </p:cBhvr>
                                    </p:animEffect>
                                    <p:set>
                                      <p:cBhvr>
                                        <p:cTn id="145" dur="1" fill="hold">
                                          <p:stCondLst>
                                            <p:cond delay="499"/>
                                          </p:stCondLst>
                                        </p:cTn>
                                        <p:tgtEl>
                                          <p:spTgt spid="51"/>
                                        </p:tgtEl>
                                        <p:attrNameLst>
                                          <p:attrName>style.visibility</p:attrName>
                                        </p:attrNameLst>
                                      </p:cBhvr>
                                      <p:to>
                                        <p:strVal val="hidden"/>
                                      </p:to>
                                    </p:set>
                                  </p:childTnLst>
                                </p:cTn>
                              </p:par>
                              <p:par>
                                <p:cTn id="146" presetID="53" presetClass="exit" presetSubtype="32" fill="hold" nodeType="withEffect">
                                  <p:stCondLst>
                                    <p:cond delay="0"/>
                                  </p:stCondLst>
                                  <p:childTnLst>
                                    <p:anim calcmode="lin" valueType="num">
                                      <p:cBhvr>
                                        <p:cTn id="147" dur="500"/>
                                        <p:tgtEl>
                                          <p:spTgt spid="50"/>
                                        </p:tgtEl>
                                        <p:attrNameLst>
                                          <p:attrName>ppt_w</p:attrName>
                                        </p:attrNameLst>
                                      </p:cBhvr>
                                      <p:tavLst>
                                        <p:tav tm="0">
                                          <p:val>
                                            <p:strVal val="ppt_w"/>
                                          </p:val>
                                        </p:tav>
                                        <p:tav tm="100000">
                                          <p:val>
                                            <p:fltVal val="0"/>
                                          </p:val>
                                        </p:tav>
                                      </p:tavLst>
                                    </p:anim>
                                    <p:anim calcmode="lin" valueType="num">
                                      <p:cBhvr>
                                        <p:cTn id="148" dur="500"/>
                                        <p:tgtEl>
                                          <p:spTgt spid="50"/>
                                        </p:tgtEl>
                                        <p:attrNameLst>
                                          <p:attrName>ppt_h</p:attrName>
                                        </p:attrNameLst>
                                      </p:cBhvr>
                                      <p:tavLst>
                                        <p:tav tm="0">
                                          <p:val>
                                            <p:strVal val="ppt_h"/>
                                          </p:val>
                                        </p:tav>
                                        <p:tav tm="100000">
                                          <p:val>
                                            <p:fltVal val="0"/>
                                          </p:val>
                                        </p:tav>
                                      </p:tavLst>
                                    </p:anim>
                                    <p:animEffect transition="out" filter="fade">
                                      <p:cBhvr>
                                        <p:cTn id="149" dur="500"/>
                                        <p:tgtEl>
                                          <p:spTgt spid="50"/>
                                        </p:tgtEl>
                                      </p:cBhvr>
                                    </p:animEffect>
                                    <p:set>
                                      <p:cBhvr>
                                        <p:cTn id="150" dur="1" fill="hold">
                                          <p:stCondLst>
                                            <p:cond delay="499"/>
                                          </p:stCondLst>
                                        </p:cTn>
                                        <p:tgtEl>
                                          <p:spTgt spid="50"/>
                                        </p:tgtEl>
                                        <p:attrNameLst>
                                          <p:attrName>style.visibility</p:attrName>
                                        </p:attrNameLst>
                                      </p:cBhvr>
                                      <p:to>
                                        <p:strVal val="hidden"/>
                                      </p:to>
                                    </p:set>
                                  </p:childTnLst>
                                </p:cTn>
                              </p:par>
                              <p:par>
                                <p:cTn id="151" presetID="53" presetClass="exit" presetSubtype="32" fill="hold" nodeType="withEffect">
                                  <p:stCondLst>
                                    <p:cond delay="0"/>
                                  </p:stCondLst>
                                  <p:childTnLst>
                                    <p:anim calcmode="lin" valueType="num">
                                      <p:cBhvr>
                                        <p:cTn id="152" dur="500"/>
                                        <p:tgtEl>
                                          <p:spTgt spid="49"/>
                                        </p:tgtEl>
                                        <p:attrNameLst>
                                          <p:attrName>ppt_w</p:attrName>
                                        </p:attrNameLst>
                                      </p:cBhvr>
                                      <p:tavLst>
                                        <p:tav tm="0">
                                          <p:val>
                                            <p:strVal val="ppt_w"/>
                                          </p:val>
                                        </p:tav>
                                        <p:tav tm="100000">
                                          <p:val>
                                            <p:fltVal val="0"/>
                                          </p:val>
                                        </p:tav>
                                      </p:tavLst>
                                    </p:anim>
                                    <p:anim calcmode="lin" valueType="num">
                                      <p:cBhvr>
                                        <p:cTn id="153" dur="500"/>
                                        <p:tgtEl>
                                          <p:spTgt spid="49"/>
                                        </p:tgtEl>
                                        <p:attrNameLst>
                                          <p:attrName>ppt_h</p:attrName>
                                        </p:attrNameLst>
                                      </p:cBhvr>
                                      <p:tavLst>
                                        <p:tav tm="0">
                                          <p:val>
                                            <p:strVal val="ppt_h"/>
                                          </p:val>
                                        </p:tav>
                                        <p:tav tm="100000">
                                          <p:val>
                                            <p:fltVal val="0"/>
                                          </p:val>
                                        </p:tav>
                                      </p:tavLst>
                                    </p:anim>
                                    <p:animEffect transition="out" filter="fade">
                                      <p:cBhvr>
                                        <p:cTn id="154" dur="500"/>
                                        <p:tgtEl>
                                          <p:spTgt spid="49"/>
                                        </p:tgtEl>
                                      </p:cBhvr>
                                    </p:animEffect>
                                    <p:set>
                                      <p:cBhvr>
                                        <p:cTn id="155" dur="1" fill="hold">
                                          <p:stCondLst>
                                            <p:cond delay="499"/>
                                          </p:stCondLst>
                                        </p:cTn>
                                        <p:tgtEl>
                                          <p:spTgt spid="49"/>
                                        </p:tgtEl>
                                        <p:attrNameLst>
                                          <p:attrName>style.visibility</p:attrName>
                                        </p:attrNameLst>
                                      </p:cBhvr>
                                      <p:to>
                                        <p:strVal val="hidden"/>
                                      </p:to>
                                    </p:set>
                                  </p:childTnLst>
                                </p:cTn>
                              </p:par>
                              <p:par>
                                <p:cTn id="156" presetID="53" presetClass="exit" presetSubtype="32" fill="hold" nodeType="withEffect">
                                  <p:stCondLst>
                                    <p:cond delay="0"/>
                                  </p:stCondLst>
                                  <p:childTnLst>
                                    <p:anim calcmode="lin" valueType="num">
                                      <p:cBhvr>
                                        <p:cTn id="157" dur="500"/>
                                        <p:tgtEl>
                                          <p:spTgt spid="48"/>
                                        </p:tgtEl>
                                        <p:attrNameLst>
                                          <p:attrName>ppt_w</p:attrName>
                                        </p:attrNameLst>
                                      </p:cBhvr>
                                      <p:tavLst>
                                        <p:tav tm="0">
                                          <p:val>
                                            <p:strVal val="ppt_w"/>
                                          </p:val>
                                        </p:tav>
                                        <p:tav tm="100000">
                                          <p:val>
                                            <p:fltVal val="0"/>
                                          </p:val>
                                        </p:tav>
                                      </p:tavLst>
                                    </p:anim>
                                    <p:anim calcmode="lin" valueType="num">
                                      <p:cBhvr>
                                        <p:cTn id="158" dur="500"/>
                                        <p:tgtEl>
                                          <p:spTgt spid="48"/>
                                        </p:tgtEl>
                                        <p:attrNameLst>
                                          <p:attrName>ppt_h</p:attrName>
                                        </p:attrNameLst>
                                      </p:cBhvr>
                                      <p:tavLst>
                                        <p:tav tm="0">
                                          <p:val>
                                            <p:strVal val="ppt_h"/>
                                          </p:val>
                                        </p:tav>
                                        <p:tav tm="100000">
                                          <p:val>
                                            <p:fltVal val="0"/>
                                          </p:val>
                                        </p:tav>
                                      </p:tavLst>
                                    </p:anim>
                                    <p:animEffect transition="out" filter="fade">
                                      <p:cBhvr>
                                        <p:cTn id="159" dur="500"/>
                                        <p:tgtEl>
                                          <p:spTgt spid="48"/>
                                        </p:tgtEl>
                                      </p:cBhvr>
                                    </p:animEffect>
                                    <p:set>
                                      <p:cBhvr>
                                        <p:cTn id="160" dur="1" fill="hold">
                                          <p:stCondLst>
                                            <p:cond delay="499"/>
                                          </p:stCondLst>
                                        </p:cTn>
                                        <p:tgtEl>
                                          <p:spTgt spid="48"/>
                                        </p:tgtEl>
                                        <p:attrNameLst>
                                          <p:attrName>style.visibility</p:attrName>
                                        </p:attrNameLst>
                                      </p:cBhvr>
                                      <p:to>
                                        <p:strVal val="hidden"/>
                                      </p:to>
                                    </p:set>
                                  </p:childTnLst>
                                </p:cTn>
                              </p:par>
                              <p:par>
                                <p:cTn id="161" presetID="42" presetClass="path" presetSubtype="0" accel="50000" decel="50000" fill="hold" nodeType="withEffect">
                                  <p:stCondLst>
                                    <p:cond delay="0"/>
                                  </p:stCondLst>
                                  <p:childTnLst>
                                    <p:animMotion origin="layout" path="M 3.83353E-6 -2.03704E-6 L -0.00352 -1.01238 " pathEditMode="relative" rAng="0" ptsTypes="AA">
                                      <p:cBhvr>
                                        <p:cTn id="162" dur="2000" fill="hold"/>
                                        <p:tgtEl>
                                          <p:spTgt spid="53"/>
                                        </p:tgtEl>
                                        <p:attrNameLst>
                                          <p:attrName>ppt_x</p:attrName>
                                          <p:attrName>ppt_y</p:attrName>
                                        </p:attrNameLst>
                                      </p:cBhvr>
                                      <p:rCtr x="-176" y="-50625"/>
                                    </p:animMotion>
                                  </p:childTnLst>
                                </p:cTn>
                              </p:par>
                              <p:par>
                                <p:cTn id="163" presetID="42" presetClass="path" presetSubtype="0" accel="50000" decel="50000" fill="hold" nodeType="withEffect">
                                  <p:stCondLst>
                                    <p:cond delay="0"/>
                                  </p:stCondLst>
                                  <p:childTnLst>
                                    <p:animMotion origin="layout" path="M 3.83353E-6 -4.44444E-6 L -0.00352 -1.00902 " pathEditMode="relative" rAng="0" ptsTypes="AA">
                                      <p:cBhvr>
                                        <p:cTn id="164" dur="2000" fill="hold"/>
                                        <p:tgtEl>
                                          <p:spTgt spid="54"/>
                                        </p:tgtEl>
                                        <p:attrNameLst>
                                          <p:attrName>ppt_x</p:attrName>
                                          <p:attrName>ppt_y</p:attrName>
                                        </p:attrNameLst>
                                      </p:cBhvr>
                                      <p:rCtr x="-176" y="-504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7" grpId="2" animBg="1"/>
      <p:bldP spid="38" grpId="0" animBg="1"/>
      <p:bldP spid="38" grpId="1" animBg="1"/>
      <p:bldP spid="38" grpId="2" animBg="1"/>
      <p:bldP spid="40" grpId="0" animBg="1"/>
      <p:bldP spid="40" grpId="1" animBg="1"/>
      <p:bldP spid="40" grpId="2" animBg="1"/>
      <p:bldP spid="44" grpId="0" animBg="1"/>
      <p:bldP spid="44" grpId="1" animBg="1"/>
      <p:bldP spid="44" grpId="2" animBg="1"/>
      <p:bldP spid="45" grpId="1" animBg="1"/>
      <p:bldP spid="45" grpId="2" animBg="1"/>
      <p:bldP spid="46" grpId="1" animBg="1"/>
      <p:bldP spid="46" grpId="2" animBg="1"/>
      <p:bldP spid="47" grpId="1" animBg="1"/>
      <p:bldP spid="47" grpId="2" animBg="1"/>
      <p:bldP spid="52" grpId="1" animBg="1"/>
      <p:bldP spid="52" grpId="2" animBg="1"/>
      <p:bldP spid="23" grpId="0" animBg="1"/>
      <p:bldP spid="23" grpId="1" animBg="1"/>
      <p:bldP spid="24" grpId="0" animBg="1"/>
      <p:bldP spid="24" grpId="1" animBg="1"/>
      <p:bldP spid="25" grpId="0" animBg="1"/>
      <p:bldP spid="25" grpId="1" animBg="1"/>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What’s Next?</a:t>
            </a:r>
            <a:endPar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
        <p:nvSpPr>
          <p:cNvPr id="3" name="Rectangle 2"/>
          <p:cNvSpPr txBox="1">
            <a:spLocks noChangeArrowheads="1"/>
          </p:cNvSpPr>
          <p:nvPr/>
        </p:nvSpPr>
        <p:spPr bwMode="auto">
          <a:xfrm>
            <a:off x="457200" y="2923639"/>
            <a:ext cx="23469600" cy="865876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 uri="{FAA26D3D-D897-4be2-8F04-BA451C77F1D7}"/>
          </a:extLst>
        </p:spPr>
        <p:txBody>
          <a:bodyPr vert="horz" wrap="square" lIns="0" tIns="0" rIns="0" bIns="0" numCol="1" anchor="t" anchorCtr="0" compatLnSpc="1">
            <a:prstTxWarp prst="textNoShape">
              <a:avLst/>
            </a:prstTxWarp>
          </a:bodyPr>
          <a:lstStyle>
            <a:lvl1pPr marL="774700" indent="-457200" algn="l" rtl="0" eaLnBrk="0" fontAlgn="base" hangingPunct="0">
              <a:spcBef>
                <a:spcPts val="1800"/>
              </a:spcBef>
              <a:spcAft>
                <a:spcPct val="0"/>
              </a:spcAft>
              <a:buClr>
                <a:srgbClr val="48B1B4"/>
              </a:buClr>
              <a:buSzPct val="100000"/>
              <a:buFont typeface="Wingdings" pitchFamily="2" charset="2"/>
              <a:buChar char="§"/>
              <a:defRPr sz="4300">
                <a:solidFill>
                  <a:srgbClr val="FFFFFF"/>
                </a:solidFill>
                <a:latin typeface="+mn-lt"/>
                <a:ea typeface="+mn-ea"/>
                <a:cs typeface="+mn-cs"/>
                <a:sym typeface="Arial" pitchFamily="34" charset="0"/>
              </a:defRPr>
            </a:lvl1pPr>
            <a:lvl2pPr marL="12192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2pPr>
            <a:lvl3pPr marL="16637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3pPr>
            <a:lvl4pPr marL="21082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4pPr>
            <a:lvl5pPr marL="25527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5pPr>
            <a:lvl6pPr marL="30099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6pPr>
            <a:lvl7pPr marL="34671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7pPr>
            <a:lvl8pPr marL="39243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8pPr>
            <a:lvl9pPr marL="43815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9pPr>
          </a:lstStyle>
          <a:p>
            <a:pPr marL="1460500" indent="-1143000" eaLnBrk="1" hangingPunct="1">
              <a:spcBef>
                <a:spcPts val="600"/>
              </a:spcBef>
              <a:buFont typeface="+mj-lt"/>
              <a:buAutoNum type="arabicPeriod"/>
              <a:tabLst>
                <a:tab pos="1422400" algn="l"/>
              </a:tabLst>
              <a:defRPr/>
            </a:pPr>
            <a:r>
              <a:rPr lang="en-US" sz="48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Make Fewer HTTP Requests</a:t>
            </a:r>
          </a:p>
          <a:p>
            <a:pPr marL="1460500" indent="-1143000" eaLnBrk="1" hangingPunct="1">
              <a:buFont typeface="+mj-lt"/>
              <a:buAutoNum type="arabicPeriod"/>
              <a:tabLst>
                <a:tab pos="1422400" algn="l"/>
              </a:tabLst>
              <a:defRPr/>
            </a:pPr>
            <a:r>
              <a:rPr lang="en-US" sz="48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Reduce the Number of DOM Elements</a:t>
            </a:r>
          </a:p>
          <a:p>
            <a:pPr marL="1460500" indent="-1143000" eaLnBrk="1" hangingPunct="1">
              <a:buFont typeface="+mj-lt"/>
              <a:buAutoNum type="arabicPeriod"/>
              <a:tabLst>
                <a:tab pos="1422400" algn="l"/>
              </a:tabLst>
              <a:defRPr/>
            </a:pPr>
            <a:r>
              <a:rPr lang="en-US" sz="48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Reduce DNS Lookups</a:t>
            </a:r>
          </a:p>
          <a:p>
            <a:pPr marL="1460500" indent="-1143000" eaLnBrk="1" hangingPunct="1">
              <a:buFont typeface="+mj-lt"/>
              <a:buAutoNum type="arabicPeriod"/>
              <a:tabLst>
                <a:tab pos="1422400" algn="l"/>
              </a:tabLst>
              <a:defRPr/>
            </a:pPr>
            <a:r>
              <a:rPr lang="en-US" sz="48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Add Expire Headers</a:t>
            </a:r>
          </a:p>
          <a:p>
            <a:pPr marL="1460500" indent="-1143000" eaLnBrk="1" hangingPunct="1">
              <a:buFont typeface="+mj-lt"/>
              <a:buAutoNum type="arabicPeriod"/>
              <a:tabLst>
                <a:tab pos="1422400" algn="l"/>
              </a:tabLst>
              <a:defRPr/>
            </a:pPr>
            <a:r>
              <a:rPr lang="en-US" sz="48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Configure Entity Tags (</a:t>
            </a:r>
            <a:r>
              <a:rPr lang="en-US" sz="4800" b="1" dirty="0" err="1" smtClean="0">
                <a:solidFill>
                  <a:schemeClr val="bg1"/>
                </a:solidFill>
                <a:effectLst>
                  <a:outerShdw blurRad="38100" dist="38100" dir="2700000" algn="tl">
                    <a:srgbClr val="000000">
                      <a:alpha val="43137"/>
                    </a:srgbClr>
                  </a:outerShdw>
                </a:effectLst>
                <a:latin typeface="Calibri" pitchFamily="34" charset="0"/>
                <a:cs typeface="Calibri" pitchFamily="34" charset="0"/>
              </a:rPr>
              <a:t>Etags</a:t>
            </a:r>
            <a:r>
              <a:rPr lang="en-US" sz="48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a:t>
            </a:r>
          </a:p>
          <a:p>
            <a:pPr marL="1460500" indent="-1143000" eaLnBrk="1" hangingPunct="1">
              <a:buFont typeface="+mj-lt"/>
              <a:buAutoNum type="arabicPeriod"/>
              <a:tabLst>
                <a:tab pos="1422400" algn="l"/>
              </a:tabLst>
              <a:defRPr/>
            </a:pPr>
            <a:r>
              <a:rPr lang="en-US" sz="48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Put JavaScript at the Bottom</a:t>
            </a:r>
          </a:p>
          <a:p>
            <a:pPr marL="1460500" indent="-1143000" eaLnBrk="1" hangingPunct="1">
              <a:buFont typeface="+mj-lt"/>
              <a:buAutoNum type="arabicPeriod"/>
              <a:tabLst>
                <a:tab pos="1422400" algn="l"/>
              </a:tabLst>
              <a:defRPr/>
            </a:pPr>
            <a:r>
              <a:rPr lang="en-US" sz="48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Compress Components with GZIP</a:t>
            </a:r>
          </a:p>
          <a:p>
            <a:pPr marL="1460500" indent="-1143000" eaLnBrk="1" hangingPunct="1">
              <a:buFont typeface="+mj-lt"/>
              <a:buAutoNum type="arabicPeriod"/>
              <a:tabLst>
                <a:tab pos="1422400" algn="l"/>
              </a:tabLst>
              <a:defRPr/>
            </a:pPr>
            <a:r>
              <a:rPr lang="en-US" sz="48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sym typeface="Arial" charset="0"/>
              </a:rPr>
              <a:t>Avoid URL Redirects</a:t>
            </a:r>
          </a:p>
          <a:p>
            <a:pPr marL="1460500" indent="-1143000" eaLnBrk="1" hangingPunct="1">
              <a:buFont typeface="+mj-lt"/>
              <a:buAutoNum type="arabicPeriod"/>
              <a:tabLst>
                <a:tab pos="1422400" algn="l"/>
              </a:tabLst>
              <a:defRPr/>
            </a:pPr>
            <a:r>
              <a:rPr lang="en-US" sz="48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sym typeface="Arial" charset="0"/>
              </a:rPr>
              <a:t>Minify JavaScript and CSS</a:t>
            </a:r>
          </a:p>
          <a:p>
            <a:pPr marL="1460500" indent="-1143000" eaLnBrk="1" hangingPunct="1">
              <a:buFont typeface="+mj-lt"/>
              <a:buAutoNum type="arabicPeriod"/>
              <a:tabLst>
                <a:tab pos="1422400" algn="l"/>
              </a:tabLst>
              <a:defRPr/>
            </a:pPr>
            <a:r>
              <a:rPr lang="en-US" sz="48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sym typeface="Arial" charset="0"/>
              </a:rPr>
              <a:t>Effective use of a CDN</a:t>
            </a:r>
            <a:endParaRPr lang="en-US" sz="4800" dirty="0" smtClean="0">
              <a:sym typeface="Arial" charset="0"/>
            </a:endParaRPr>
          </a:p>
        </p:txBody>
      </p:sp>
      <p:sp>
        <p:nvSpPr>
          <p:cNvPr id="4" name="TextBox 3"/>
          <p:cNvSpPr txBox="1"/>
          <p:nvPr/>
        </p:nvSpPr>
        <p:spPr>
          <a:xfrm>
            <a:off x="457200" y="1600200"/>
            <a:ext cx="23732202" cy="1323439"/>
          </a:xfrm>
          <a:prstGeom prst="rect">
            <a:avLst/>
          </a:prstGeom>
          <a:noFill/>
        </p:spPr>
        <p:txBody>
          <a:bodyPr wrap="none" rtlCol="0">
            <a:spAutoFit/>
          </a:bodyPr>
          <a:lstStyle/>
          <a:p>
            <a:r>
              <a:rPr lang="en-US" sz="8000" b="1" dirty="0">
                <a:solidFill>
                  <a:srgbClr val="FFC000"/>
                </a:solidFill>
                <a:effectLst>
                  <a:outerShdw blurRad="38100" dist="38100" dir="2700000" algn="tl">
                    <a:srgbClr val="000000">
                      <a:alpha val="43137"/>
                    </a:srgbClr>
                  </a:outerShdw>
                </a:effectLst>
                <a:latin typeface="Calibri" pitchFamily="34" charset="0"/>
                <a:ea typeface="+mn-ea"/>
                <a:cs typeface="Calibri" pitchFamily="34" charset="0"/>
              </a:rPr>
              <a:t>Top 10 </a:t>
            </a:r>
            <a:r>
              <a:rPr lang="en-US" sz="8000" b="1" dirty="0">
                <a:solidFill>
                  <a:srgbClr val="FFC000"/>
                </a:solidFill>
                <a:effectLst>
                  <a:outerShdw blurRad="38100" dist="38100" dir="2700000" algn="tl">
                    <a:srgbClr val="000000">
                      <a:alpha val="43137"/>
                    </a:srgbClr>
                  </a:outerShdw>
                </a:effectLst>
                <a:latin typeface="Calibri" pitchFamily="34" charset="0"/>
                <a:ea typeface="+mn-ea"/>
                <a:cs typeface="Calibri" pitchFamily="34" charset="0"/>
                <a:sym typeface="Arial" pitchFamily="34" charset="0"/>
              </a:rPr>
              <a:t>Targeted</a:t>
            </a:r>
            <a:r>
              <a:rPr lang="en-US" sz="8000" b="1" dirty="0">
                <a:solidFill>
                  <a:srgbClr val="FFC000"/>
                </a:solidFill>
                <a:effectLst>
                  <a:outerShdw blurRad="38100" dist="38100" dir="2700000" algn="tl">
                    <a:srgbClr val="000000">
                      <a:alpha val="43137"/>
                    </a:srgbClr>
                  </a:outerShdw>
                </a:effectLst>
                <a:latin typeface="Calibri" pitchFamily="34" charset="0"/>
                <a:ea typeface="+mn-ea"/>
                <a:cs typeface="Calibri" pitchFamily="34" charset="0"/>
              </a:rPr>
              <a:t> Client-Side Improvements for Cars.com</a:t>
            </a:r>
          </a:p>
        </p:txBody>
      </p:sp>
      <p:pic>
        <p:nvPicPr>
          <p:cNvPr id="5" name="Picture 4"/>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544800" y="3208069"/>
            <a:ext cx="5766943" cy="8089900"/>
          </a:xfrm>
          <a:prstGeom prst="rect">
            <a:avLst/>
          </a:prstGeom>
          <a:effectLst>
            <a:reflection blurRad="152400" stA="52000" endA="300" endPos="17000" dir="5400000" sy="-100000" algn="bl" rotWithShape="0"/>
          </a:effectLst>
        </p:spPr>
      </p:pic>
      <p:sp>
        <p:nvSpPr>
          <p:cNvPr id="6" name="TextBox 5"/>
          <p:cNvSpPr txBox="1"/>
          <p:nvPr/>
        </p:nvSpPr>
        <p:spPr>
          <a:xfrm>
            <a:off x="15057893" y="11582400"/>
            <a:ext cx="6740756" cy="584775"/>
          </a:xfrm>
          <a:prstGeom prst="rect">
            <a:avLst/>
          </a:prstGeom>
          <a:noFill/>
        </p:spPr>
        <p:txBody>
          <a:bodyPr wrap="none" rtlCol="0">
            <a:spAutoFit/>
          </a:bodyPr>
          <a:lstStyle/>
          <a:p>
            <a:r>
              <a:rPr lang="en-US" sz="3200" i="1" dirty="0">
                <a:solidFill>
                  <a:schemeClr val="bg1">
                    <a:lumMod val="50000"/>
                  </a:schemeClr>
                </a:solidFill>
                <a:effectLst>
                  <a:outerShdw blurRad="38100" dist="38100" dir="2700000" algn="tl">
                    <a:srgbClr val="000000">
                      <a:alpha val="43137"/>
                    </a:srgbClr>
                  </a:outerShdw>
                </a:effectLst>
              </a:rPr>
              <a:t>http://cheezburger.com/2689591040</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85689763"/>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What Else?</a:t>
            </a:r>
            <a:endPar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
        <p:nvSpPr>
          <p:cNvPr id="4" name="Rectangle 2"/>
          <p:cNvSpPr txBox="1">
            <a:spLocks noChangeArrowheads="1"/>
          </p:cNvSpPr>
          <p:nvPr/>
        </p:nvSpPr>
        <p:spPr bwMode="auto">
          <a:xfrm>
            <a:off x="387927" y="2057400"/>
            <a:ext cx="23698200" cy="9982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 uri="{FAA26D3D-D897-4be2-8F04-BA451C77F1D7}"/>
          </a:extLst>
        </p:spPr>
        <p:txBody>
          <a:bodyPr vert="horz" wrap="square" lIns="0" tIns="0" rIns="0" bIns="0" numCol="1" anchor="t" anchorCtr="0" compatLnSpc="1">
            <a:prstTxWarp prst="textNoShape">
              <a:avLst/>
            </a:prstTxWarp>
          </a:bodyPr>
          <a:lstStyle>
            <a:lvl1pPr marL="774700" indent="-457200" algn="l" rtl="0" eaLnBrk="0" fontAlgn="base" hangingPunct="0">
              <a:spcBef>
                <a:spcPts val="1800"/>
              </a:spcBef>
              <a:spcAft>
                <a:spcPct val="0"/>
              </a:spcAft>
              <a:buClr>
                <a:srgbClr val="48B1B4"/>
              </a:buClr>
              <a:buSzPct val="100000"/>
              <a:buFont typeface="Wingdings" pitchFamily="2" charset="2"/>
              <a:buChar char="§"/>
              <a:defRPr sz="4300">
                <a:solidFill>
                  <a:srgbClr val="FFFFFF"/>
                </a:solidFill>
                <a:latin typeface="+mn-lt"/>
                <a:ea typeface="+mn-ea"/>
                <a:cs typeface="+mn-cs"/>
                <a:sym typeface="Arial" pitchFamily="34" charset="0"/>
              </a:defRPr>
            </a:lvl1pPr>
            <a:lvl2pPr marL="12192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2pPr>
            <a:lvl3pPr marL="16637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3pPr>
            <a:lvl4pPr marL="21082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4pPr>
            <a:lvl5pPr marL="25527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5pPr>
            <a:lvl6pPr marL="30099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6pPr>
            <a:lvl7pPr marL="34671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7pPr>
            <a:lvl8pPr marL="39243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8pPr>
            <a:lvl9pPr marL="43815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9pPr>
          </a:lstStyle>
          <a:p>
            <a:pPr marL="317500" lvl="0" indent="0" eaLnBrk="1" hangingPunct="1">
              <a:buNone/>
              <a:tabLst>
                <a:tab pos="1422400" algn="l"/>
              </a:tabLst>
              <a:defRPr/>
            </a:pPr>
            <a:r>
              <a:rPr lang="en-US" sz="8000" b="1" dirty="0">
                <a:solidFill>
                  <a:srgbClr val="FFC000"/>
                </a:solidFill>
                <a:effectLst>
                  <a:outerShdw blurRad="38100" dist="38100" dir="2700000" algn="tl">
                    <a:srgbClr val="000000">
                      <a:alpha val="43137"/>
                    </a:srgbClr>
                  </a:outerShdw>
                </a:effectLst>
                <a:latin typeface="Calibri" pitchFamily="34" charset="0"/>
                <a:cs typeface="Calibri" pitchFamily="34" charset="0"/>
              </a:rPr>
              <a:t>DynaTrace 4.2 Upgrade</a:t>
            </a:r>
          </a:p>
          <a:p>
            <a:pPr lvl="1" eaLnBrk="1" hangingPunct="1">
              <a:buFont typeface="Wingdings" charset="0"/>
              <a:buChar char="§"/>
              <a:tabLst>
                <a:tab pos="1422400" algn="l"/>
              </a:tabLst>
              <a:defRPr/>
            </a:pPr>
            <a:r>
              <a:rPr lang="en-US" sz="5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Smart Monitoring, Workflow, &amp; Detection</a:t>
            </a:r>
          </a:p>
          <a:p>
            <a:pPr lvl="1" eaLnBrk="1" hangingPunct="1">
              <a:buFont typeface="Wingdings" charset="0"/>
              <a:buChar char="§"/>
              <a:tabLst>
                <a:tab pos="1422400" algn="l"/>
              </a:tabLst>
              <a:defRPr/>
            </a:pPr>
            <a:r>
              <a:rPr lang="en-US" sz="5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Self Learning; Intelligent Auto-</a:t>
            </a:r>
            <a:r>
              <a:rPr lang="en-US" sz="5400" b="1" dirty="0" err="1" smtClean="0">
                <a:solidFill>
                  <a:schemeClr val="bg1"/>
                </a:solidFill>
                <a:effectLst>
                  <a:outerShdw blurRad="38100" dist="38100" dir="2700000" algn="tl">
                    <a:srgbClr val="000000">
                      <a:alpha val="43137"/>
                    </a:srgbClr>
                  </a:outerShdw>
                </a:effectLst>
                <a:latin typeface="Calibri" pitchFamily="34" charset="0"/>
                <a:cs typeface="Calibri" pitchFamily="34" charset="0"/>
              </a:rPr>
              <a:t>Baselining</a:t>
            </a:r>
            <a:r>
              <a:rPr lang="en-US" sz="5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 </a:t>
            </a:r>
          </a:p>
          <a:p>
            <a:pPr lvl="1" eaLnBrk="1" hangingPunct="1">
              <a:buFont typeface="Wingdings" charset="0"/>
              <a:buChar char="§"/>
              <a:tabLst>
                <a:tab pos="1422400" algn="l"/>
              </a:tabLst>
              <a:defRPr/>
            </a:pPr>
            <a:r>
              <a:rPr lang="en-US" sz="5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Zero-Configuration System Health Monitoring</a:t>
            </a:r>
          </a:p>
          <a:p>
            <a:pPr lvl="1" eaLnBrk="1" hangingPunct="1">
              <a:buFont typeface="Wingdings" charset="0"/>
              <a:buChar char="§"/>
              <a:tabLst>
                <a:tab pos="1422400" algn="l"/>
              </a:tabLst>
              <a:defRPr/>
            </a:pPr>
            <a:r>
              <a:rPr lang="en-US" sz="5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Faster Production Analytics – 100X</a:t>
            </a:r>
          </a:p>
          <a:p>
            <a:pPr lvl="1" eaLnBrk="1" hangingPunct="1">
              <a:buFont typeface="Wingdings" charset="0"/>
              <a:buChar char="§"/>
              <a:tabLst>
                <a:tab pos="1422400" algn="l"/>
              </a:tabLst>
              <a:defRPr/>
            </a:pPr>
            <a:r>
              <a:rPr lang="en-US" sz="5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Native Mobile UEM</a:t>
            </a:r>
          </a:p>
          <a:p>
            <a:pPr marL="317500" lvl="0" indent="0" eaLnBrk="1" hangingPunct="1">
              <a:buNone/>
              <a:tabLst>
                <a:tab pos="1422400" algn="l"/>
              </a:tabLst>
              <a:defRPr/>
            </a:pPr>
            <a:r>
              <a:rPr lang="en-US" sz="8000" b="1" dirty="0">
                <a:solidFill>
                  <a:srgbClr val="FFC000"/>
                </a:solidFill>
                <a:effectLst>
                  <a:outerShdw blurRad="38100" dist="38100" dir="2700000" algn="tl">
                    <a:srgbClr val="000000">
                      <a:alpha val="43137"/>
                    </a:srgbClr>
                  </a:outerShdw>
                </a:effectLst>
                <a:latin typeface="Calibri" pitchFamily="34" charset="0"/>
                <a:cs typeface="Calibri" pitchFamily="34" charset="0"/>
              </a:rPr>
              <a:t>Client / Browser-side Optimization</a:t>
            </a:r>
          </a:p>
          <a:p>
            <a:pPr lvl="1" eaLnBrk="1" hangingPunct="1">
              <a:buFont typeface="Wingdings" charset="0"/>
              <a:buChar char="§"/>
              <a:tabLst>
                <a:tab pos="1422400" algn="l"/>
              </a:tabLst>
              <a:defRPr/>
            </a:pPr>
            <a:r>
              <a:rPr lang="en-US" sz="5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POC of Google Page-Speed</a:t>
            </a:r>
          </a:p>
          <a:p>
            <a:pPr lvl="1" eaLnBrk="1" hangingPunct="1">
              <a:buFont typeface="Wingdings" charset="0"/>
              <a:buChar char="§"/>
              <a:tabLst>
                <a:tab pos="1422400" algn="l"/>
              </a:tabLst>
              <a:defRPr/>
            </a:pPr>
            <a:r>
              <a:rPr lang="en-US" sz="54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Top 10 Client-Side Improvements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92257901"/>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5100"/>
            <a:ext cx="23622000" cy="1651000"/>
          </a:xfrm>
        </p:spPr>
        <p:txBody>
          <a:bodyPr/>
          <a:lstStyle/>
          <a:p>
            <a:pPr algn="ctr"/>
            <a:r>
              <a:rPr lang="en-US" sz="10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IT World / </a:t>
            </a:r>
            <a:r>
              <a:rPr lang="en-US" sz="10500" b="1" dirty="0" err="1" smtClean="0">
                <a:solidFill>
                  <a:schemeClr val="bg1"/>
                </a:solidFill>
                <a:effectLst>
                  <a:outerShdw blurRad="38100" dist="38100" dir="2700000" algn="tl">
                    <a:srgbClr val="000000">
                      <a:alpha val="43137"/>
                    </a:srgbClr>
                  </a:outerShdw>
                </a:effectLst>
                <a:latin typeface="Calibri" pitchFamily="34" charset="0"/>
                <a:cs typeface="Calibri" pitchFamily="34" charset="0"/>
              </a:rPr>
              <a:t>Yottaa</a:t>
            </a:r>
            <a:r>
              <a:rPr lang="en-US" sz="10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 Prediction… “D’oh!”</a:t>
            </a:r>
            <a:endParaRPr lang="en-US" sz="105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grpSp>
        <p:nvGrpSpPr>
          <p:cNvPr id="3" name="Group 7"/>
          <p:cNvGrpSpPr>
            <a:grpSpLocks noChangeAspect="1"/>
          </p:cNvGrpSpPr>
          <p:nvPr/>
        </p:nvGrpSpPr>
        <p:grpSpPr bwMode="auto">
          <a:xfrm>
            <a:off x="647463" y="2014251"/>
            <a:ext cx="13610496" cy="9829800"/>
            <a:chOff x="152400" y="1682858"/>
            <a:chExt cx="5638800" cy="4029557"/>
          </a:xfrm>
          <a:effectLst>
            <a:reflection blurRad="114300" stA="52000" endA="300" endPos="6000" dir="5400000" sy="-100000" algn="bl" rotWithShape="0"/>
          </a:effectLst>
        </p:grpSpPr>
        <p:sp>
          <p:nvSpPr>
            <p:cNvPr id="4" name="AutoShape 3"/>
            <p:cNvSpPr>
              <a:spLocks noChangeArrowheads="1"/>
            </p:cNvSpPr>
            <p:nvPr/>
          </p:nvSpPr>
          <p:spPr bwMode="auto">
            <a:xfrm>
              <a:off x="152400" y="1682858"/>
              <a:ext cx="5638800" cy="4029557"/>
            </a:xfrm>
            <a:prstGeom prst="roundRect">
              <a:avLst>
                <a:gd name="adj" fmla="val 7056"/>
              </a:avLst>
            </a:prstGeom>
            <a:solidFill>
              <a:schemeClr val="bg1"/>
            </a:solidFill>
            <a:ln w="28575">
              <a:solidFill>
                <a:srgbClr val="000066"/>
              </a:solidFill>
              <a:round/>
              <a:headEnd/>
              <a:tailEnd/>
            </a:ln>
            <a:effectLst>
              <a:outerShdw dist="107763" dir="2700000" algn="ctr" rotWithShape="0">
                <a:schemeClr val="bg2">
                  <a:alpha val="50000"/>
                </a:schemeClr>
              </a:outerShdw>
            </a:effectLst>
          </p:spPr>
          <p:txBody>
            <a:bodyPr anchor="ctr"/>
            <a:lstStyle/>
            <a:p>
              <a:pPr>
                <a:defRPr/>
              </a:pPr>
              <a:endParaRPr lang="en-US" dirty="0">
                <a:latin typeface="Calibri" pitchFamily="34" charset="0"/>
                <a:ea typeface="ＭＳ Ｐゴシック"/>
              </a:endParaRPr>
            </a:p>
          </p:txBody>
        </p:sp>
        <p:pic>
          <p:nvPicPr>
            <p:cNvPr id="5" name="Picture 7"/>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292445" y="1760349"/>
              <a:ext cx="5263805" cy="3839199"/>
            </a:xfrm>
            <a:prstGeom prst="rect">
              <a:avLst/>
            </a:prstGeom>
            <a:noFill/>
            <a:ln w="38100" algn="ctr">
              <a:noFill/>
              <a:miter lim="800000"/>
              <a:headEnd/>
              <a:tailEnd/>
            </a:ln>
          </p:spPr>
        </p:pic>
      </p:grpSp>
      <p:sp>
        <p:nvSpPr>
          <p:cNvPr id="6" name="Text Box 4"/>
          <p:cNvSpPr txBox="1">
            <a:spLocks noChangeArrowheads="1"/>
          </p:cNvSpPr>
          <p:nvPr/>
        </p:nvSpPr>
        <p:spPr bwMode="auto">
          <a:xfrm>
            <a:off x="15250742" y="2189695"/>
            <a:ext cx="8142658" cy="5632311"/>
          </a:xfrm>
          <a:prstGeom prst="rect">
            <a:avLst/>
          </a:prstGeom>
          <a:noFill/>
          <a:ln w="9525">
            <a:noFill/>
            <a:miter lim="800000"/>
            <a:headEnd/>
            <a:tailEnd/>
          </a:ln>
        </p:spPr>
        <p:txBody>
          <a:bodyPr wrap="square">
            <a:spAutoFit/>
          </a:bodyPr>
          <a:lstStyle/>
          <a:p>
            <a:pPr algn="ctr"/>
            <a:r>
              <a:rPr lang="en-US" sz="72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IT World &amp; </a:t>
            </a:r>
            <a:r>
              <a:rPr lang="en-US" sz="7200" b="1" dirty="0" err="1" smtClean="0">
                <a:solidFill>
                  <a:schemeClr val="bg1"/>
                </a:solidFill>
                <a:effectLst>
                  <a:outerShdw blurRad="38100" dist="38100" dir="2700000" algn="tl">
                    <a:srgbClr val="000000">
                      <a:alpha val="43137"/>
                    </a:srgbClr>
                  </a:outerShdw>
                </a:effectLst>
                <a:latin typeface="Calibri" pitchFamily="34" charset="0"/>
                <a:cs typeface="Calibri" pitchFamily="34" charset="0"/>
              </a:rPr>
              <a:t>Yottaa</a:t>
            </a:r>
            <a:r>
              <a:rPr lang="en-US" sz="72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 said that Cars.com actually “</a:t>
            </a:r>
            <a:r>
              <a:rPr lang="en-US" sz="7200" b="1" i="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…fared really well during the Super Bowl.</a:t>
            </a:r>
            <a:r>
              <a:rPr lang="en-US" sz="72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a:t>
            </a:r>
          </a:p>
        </p:txBody>
      </p:sp>
      <p:pic>
        <p:nvPicPr>
          <p:cNvPr id="7" name="Picture 6"/>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7866993" y="8315069"/>
            <a:ext cx="3396617" cy="34197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p:cNvSpPr txBox="1"/>
          <p:nvPr/>
        </p:nvSpPr>
        <p:spPr>
          <a:xfrm>
            <a:off x="17192354" y="8162887"/>
            <a:ext cx="4801314" cy="1862048"/>
          </a:xfrm>
          <a:prstGeom prst="rect">
            <a:avLst/>
          </a:prstGeom>
          <a:noFill/>
        </p:spPr>
        <p:txBody>
          <a:bodyPr wrap="none" rtlCol="0">
            <a:spAutoFit/>
          </a:bodyPr>
          <a:lstStyle/>
          <a:p>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          ”</a:t>
            </a:r>
            <a:endPar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
        <p:nvSpPr>
          <p:cNvPr id="9" name="TextBox 8"/>
          <p:cNvSpPr txBox="1"/>
          <p:nvPr/>
        </p:nvSpPr>
        <p:spPr>
          <a:xfrm>
            <a:off x="5306830" y="12737627"/>
            <a:ext cx="13898164" cy="523220"/>
          </a:xfrm>
          <a:prstGeom prst="rect">
            <a:avLst/>
          </a:prstGeom>
          <a:noFill/>
        </p:spPr>
        <p:txBody>
          <a:bodyPr wrap="none" rtlCol="0">
            <a:spAutoFit/>
          </a:bodyPr>
          <a:lstStyle/>
          <a:p>
            <a:r>
              <a:rPr lang="en-US" sz="2800" i="1" dirty="0">
                <a:solidFill>
                  <a:schemeClr val="bg1">
                    <a:lumMod val="85000"/>
                  </a:schemeClr>
                </a:solidFill>
                <a:effectLst>
                  <a:outerShdw blurRad="38100" dist="38100" dir="2700000" algn="tl">
                    <a:srgbClr val="000000">
                      <a:alpha val="43137"/>
                    </a:srgbClr>
                  </a:outerShdw>
                </a:effectLst>
                <a:latin typeface="Calibri" pitchFamily="34" charset="0"/>
                <a:cs typeface="Calibri" pitchFamily="34" charset="0"/>
              </a:rPr>
              <a:t>http://www.smtexas.net/faculty/jackson/CAPPS61011/CAPPS6T2I/Reddy/Webpage/D'oh.html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844671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Transaction Flow Topology</a:t>
            </a:r>
            <a:endPar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3743421" y="1905000"/>
            <a:ext cx="16914494" cy="9509760"/>
          </a:xfrm>
          <a:prstGeom prst="rect">
            <a:avLst/>
          </a:prstGeom>
          <a:noFill/>
          <a:ln>
            <a:noFill/>
          </a:ln>
          <a:effectLst>
            <a:outerShdw dist="35921" dir="2700000" algn="ctr" rotWithShape="0">
              <a:schemeClr val="bg2"/>
            </a:outerShdw>
            <a:reflection blurRad="114300" stA="52000" endA="300" endPos="12000" dir="5400000" sy="-100000" algn="bl" rotWithShape="0"/>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65601705"/>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2"/>
          <p:cNvSpPr>
            <a:spLocks noGrp="1"/>
          </p:cNvSpPr>
          <p:nvPr>
            <p:ph type="title"/>
          </p:nvPr>
        </p:nvSpPr>
        <p:spPr>
          <a:prstGeom prst="rect">
            <a:avLst/>
          </a:prstGeom>
          <a:noFill/>
          <a:effectLst>
            <a:reflection stA="0" endPos="65000" dist="50800" dir="5400000" sy="-100000" algn="bl" rotWithShape="0"/>
          </a:effectLst>
        </p:spPr>
        <p:txBody>
          <a:bodyPr vert="horz" wrap="square" numCol="1" anchor="t" anchorCtr="0" compatLnSpc="1">
            <a:prstTxWarp prst="textNoShape">
              <a:avLst/>
            </a:prstTxWarp>
          </a:bodyPr>
          <a:lstStyle/>
          <a:p>
            <a:pPr marL="0" indent="0" algn="ctr">
              <a:buNone/>
            </a:pP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Confidence Comes Standard.</a:t>
            </a:r>
            <a:endPar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
        <p:nvSpPr>
          <p:cNvPr id="6" name="Content Placeholder 2"/>
          <p:cNvSpPr txBox="1">
            <a:spLocks/>
          </p:cNvSpPr>
          <p:nvPr/>
        </p:nvSpPr>
        <p:spPr bwMode="auto">
          <a:xfrm>
            <a:off x="533400" y="2590800"/>
            <a:ext cx="9448800" cy="7315200"/>
          </a:xfrm>
          <a:prstGeom prst="rect">
            <a:avLst/>
          </a:prstGeom>
          <a:noFill/>
          <a:ln>
            <a:noFill/>
          </a:ln>
          <a:effectLst>
            <a:reflection stA="0" endPos="65000" dist="50800" dir="5400000" sy="-100000" algn="bl" rotWithShape="0"/>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 uri="{FAA26D3D-D897-4be2-8F04-BA451C77F1D7}"/>
          </a:extLst>
        </p:spPr>
        <p:txBody>
          <a:bodyPr vert="horz" wrap="square" lIns="0" tIns="0" rIns="0" bIns="0" numCol="1" anchor="t" anchorCtr="0" compatLnSpc="1">
            <a:prstTxWarp prst="textNoShape">
              <a:avLst/>
            </a:prstTxWarp>
          </a:bodyPr>
          <a:lstStyle>
            <a:lvl1pPr marL="774700" indent="-457200" algn="l" rtl="0" eaLnBrk="0" fontAlgn="base" hangingPunct="0">
              <a:spcBef>
                <a:spcPts val="1800"/>
              </a:spcBef>
              <a:spcAft>
                <a:spcPct val="0"/>
              </a:spcAft>
              <a:buClr>
                <a:srgbClr val="48B1B4"/>
              </a:buClr>
              <a:buSzPct val="100000"/>
              <a:buFont typeface="Wingdings" pitchFamily="2" charset="2"/>
              <a:buChar char="§"/>
              <a:defRPr sz="4300">
                <a:solidFill>
                  <a:srgbClr val="FFFFFF"/>
                </a:solidFill>
                <a:latin typeface="+mn-lt"/>
                <a:ea typeface="+mn-ea"/>
                <a:cs typeface="+mn-cs"/>
                <a:sym typeface="Arial" pitchFamily="34" charset="0"/>
              </a:defRPr>
            </a:lvl1pPr>
            <a:lvl2pPr marL="12192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2pPr>
            <a:lvl3pPr marL="16637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3pPr>
            <a:lvl4pPr marL="21082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4pPr>
            <a:lvl5pPr marL="25527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5pPr>
            <a:lvl6pPr marL="30099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6pPr>
            <a:lvl7pPr marL="34671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7pPr>
            <a:lvl8pPr marL="39243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8pPr>
            <a:lvl9pPr marL="43815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9pPr>
          </a:lstStyle>
          <a:p>
            <a:r>
              <a:rPr lang="en-US" sz="60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Leading online automotive destination</a:t>
            </a:r>
          </a:p>
          <a:p>
            <a:r>
              <a:rPr lang="en-US" sz="6000" b="1" dirty="0" smtClean="0">
                <a:solidFill>
                  <a:schemeClr val="bg1"/>
                </a:solidFill>
                <a:effectLst>
                  <a:outerShdw blurRad="38100" dist="38100" dir="2700000" algn="tl">
                    <a:srgbClr val="000000">
                      <a:alpha val="43137"/>
                    </a:srgbClr>
                  </a:outerShdw>
                </a:effectLst>
                <a:latin typeface="Calibri" pitchFamily="34" charset="0"/>
              </a:rPr>
              <a:t>Insight into all aspects of automotive ownership</a:t>
            </a:r>
          </a:p>
          <a:p>
            <a:r>
              <a:rPr lang="en-US" sz="6000" b="1" dirty="0" smtClean="0">
                <a:solidFill>
                  <a:schemeClr val="bg1"/>
                </a:solidFill>
                <a:effectLst>
                  <a:outerShdw blurRad="38100" dist="38100" dir="2700000" algn="tl">
                    <a:srgbClr val="000000">
                      <a:alpha val="43137"/>
                    </a:srgbClr>
                  </a:outerShdw>
                </a:effectLst>
                <a:latin typeface="Calibri" pitchFamily="34" charset="0"/>
              </a:rPr>
              <a:t>Car buyers are in control</a:t>
            </a:r>
          </a:p>
          <a:p>
            <a:r>
              <a:rPr lang="en-US" sz="6000" b="1" dirty="0" smtClean="0">
                <a:solidFill>
                  <a:schemeClr val="bg1"/>
                </a:solidFill>
                <a:effectLst>
                  <a:outerShdw blurRad="38100" dist="38100" dir="2700000" algn="tl">
                    <a:srgbClr val="000000">
                      <a:alpha val="43137"/>
                    </a:srgbClr>
                  </a:outerShdw>
                </a:effectLst>
                <a:latin typeface="Calibri" pitchFamily="34" charset="0"/>
              </a:rPr>
              <a:t>Tools, research and listings</a:t>
            </a:r>
          </a:p>
          <a:p>
            <a:pPr marL="255588" indent="-255588" defTabSz="815975">
              <a:buFontTx/>
              <a:buNone/>
            </a:pPr>
            <a:endParaRPr lang="en-US" sz="7200" dirty="0" smtClean="0">
              <a:solidFill>
                <a:schemeClr val="tx1"/>
              </a:solidFill>
            </a:endParaRPr>
          </a:p>
        </p:txBody>
      </p:sp>
      <p:pic>
        <p:nvPicPr>
          <p:cNvPr id="7" name="Picture 4"/>
          <p:cNvPicPr>
            <a:picLocks noGrp="1" noChangeAspect="1" noChangeArrowheads="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594190" y="2590800"/>
            <a:ext cx="12672210" cy="6096000"/>
          </a:xfrm>
          <a:prstGeom prst="roundRect">
            <a:avLst>
              <a:gd name="adj" fmla="val 8594"/>
            </a:avLst>
          </a:prstGeom>
          <a:solidFill>
            <a:srgbClr val="FFFFFF">
              <a:shade val="85000"/>
            </a:srgbClr>
          </a:solidFill>
          <a:ln>
            <a:noFill/>
          </a:ln>
          <a:effectLst>
            <a:outerShdw dist="35921" dir="2700000" algn="ctr" rotWithShape="0">
              <a:schemeClr val="bg2"/>
            </a:outerShdw>
            <a:reflection blurRad="127000" stA="38000" endPos="17000" dist="5000" dir="5400000" sy="-100000" algn="bl" rotWithShape="0"/>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9" name="Content Placeholder 2"/>
          <p:cNvSpPr txBox="1">
            <a:spLocks/>
          </p:cNvSpPr>
          <p:nvPr/>
        </p:nvSpPr>
        <p:spPr bwMode="auto">
          <a:xfrm>
            <a:off x="0" y="9525000"/>
            <a:ext cx="24384000" cy="2590800"/>
          </a:xfrm>
          <a:prstGeom prst="rect">
            <a:avLst/>
          </a:prstGeom>
          <a:noFill/>
          <a:ln>
            <a:noFill/>
          </a:ln>
          <a:effectLst>
            <a:reflection stA="0" endPos="65000" dist="50800" dir="5400000" sy="-100000" algn="bl" rotWithShape="0"/>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 uri="{FAA26D3D-D897-4be2-8F04-BA451C77F1D7}"/>
          </a:extLst>
        </p:spPr>
        <p:txBody>
          <a:bodyPr vert="horz" wrap="square" lIns="0" tIns="0" rIns="0" bIns="0" numCol="1" anchor="t" anchorCtr="0" compatLnSpc="1">
            <a:prstTxWarp prst="textNoShape">
              <a:avLst/>
            </a:prstTxWarp>
          </a:bodyPr>
          <a:lstStyle>
            <a:lvl1pPr marL="774700" indent="-457200" algn="l" rtl="0" eaLnBrk="0" fontAlgn="base" hangingPunct="0">
              <a:spcBef>
                <a:spcPts val="1800"/>
              </a:spcBef>
              <a:spcAft>
                <a:spcPct val="0"/>
              </a:spcAft>
              <a:buClr>
                <a:srgbClr val="48B1B4"/>
              </a:buClr>
              <a:buSzPct val="100000"/>
              <a:buFont typeface="Wingdings" pitchFamily="2" charset="2"/>
              <a:buChar char="§"/>
              <a:defRPr sz="4300">
                <a:solidFill>
                  <a:srgbClr val="FFFFFF"/>
                </a:solidFill>
                <a:latin typeface="+mn-lt"/>
                <a:ea typeface="+mn-ea"/>
                <a:cs typeface="+mn-cs"/>
                <a:sym typeface="Arial" pitchFamily="34" charset="0"/>
              </a:defRPr>
            </a:lvl1pPr>
            <a:lvl2pPr marL="12192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2pPr>
            <a:lvl3pPr marL="16637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3pPr>
            <a:lvl4pPr marL="21082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4pPr>
            <a:lvl5pPr marL="25527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5pPr>
            <a:lvl6pPr marL="30099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6pPr>
            <a:lvl7pPr marL="34671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7pPr>
            <a:lvl8pPr marL="39243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8pPr>
            <a:lvl9pPr marL="43815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9pPr>
          </a:lstStyle>
          <a:p>
            <a:pPr marL="317500" indent="0" algn="ctr" defTabSz="512763">
              <a:spcBef>
                <a:spcPts val="600"/>
              </a:spcBef>
              <a:buNone/>
            </a:pPr>
            <a:r>
              <a:rPr lang="en-US" altLang="en-US" sz="8000" b="1" dirty="0">
                <a:solidFill>
                  <a:srgbClr val="FFFF00"/>
                </a:solidFill>
                <a:effectLst>
                  <a:outerShdw blurRad="38100" dist="38100" dir="2700000" algn="tl">
                    <a:srgbClr val="000000">
                      <a:alpha val="43137"/>
                    </a:srgbClr>
                  </a:outerShdw>
                </a:effectLst>
                <a:latin typeface="Calibri" pitchFamily="34" charset="0"/>
                <a:ea typeface="+mj-ea"/>
                <a:cs typeface="Calibri" pitchFamily="34" charset="0"/>
                <a:sym typeface="Arial Bold" charset="-52"/>
              </a:rPr>
              <a:t>The Cars.com mission: </a:t>
            </a:r>
          </a:p>
          <a:p>
            <a:pPr marL="317500" indent="0" algn="ctr" defTabSz="512763">
              <a:spcBef>
                <a:spcPts val="0"/>
              </a:spcBef>
              <a:buNone/>
            </a:pPr>
            <a:r>
              <a:rPr lang="en-US" altLang="en-US" sz="8800" b="1" dirty="0" smtClean="0">
                <a:solidFill>
                  <a:srgbClr val="FFFF00"/>
                </a:solidFill>
                <a:effectLst>
                  <a:outerShdw blurRad="38100" dist="38100" dir="2700000" algn="tl">
                    <a:srgbClr val="000000">
                      <a:alpha val="43137"/>
                    </a:srgbClr>
                  </a:outerShdw>
                </a:effectLst>
                <a:latin typeface="Calibri" pitchFamily="34" charset="0"/>
                <a:ea typeface="+mj-ea"/>
                <a:cs typeface="Calibri" pitchFamily="34" charset="0"/>
                <a:sym typeface="Arial Bold" charset="-52"/>
              </a:rPr>
              <a:t>To </a:t>
            </a:r>
            <a:r>
              <a:rPr lang="en-US" altLang="en-US" sz="8800" b="1" dirty="0">
                <a:solidFill>
                  <a:srgbClr val="FFFF00"/>
                </a:solidFill>
                <a:effectLst>
                  <a:outerShdw blurRad="38100" dist="38100" dir="2700000" algn="tl">
                    <a:srgbClr val="000000">
                      <a:alpha val="43137"/>
                    </a:srgbClr>
                  </a:outerShdw>
                </a:effectLst>
                <a:latin typeface="Calibri" pitchFamily="34" charset="0"/>
                <a:ea typeface="+mj-ea"/>
                <a:cs typeface="Calibri" pitchFamily="34" charset="0"/>
                <a:sym typeface="Arial Bold" charset="-52"/>
              </a:rPr>
              <a:t>make car buying and </a:t>
            </a:r>
            <a:r>
              <a:rPr lang="en-US" altLang="en-US" sz="8800" b="1" dirty="0" smtClean="0">
                <a:solidFill>
                  <a:srgbClr val="FFFF00"/>
                </a:solidFill>
                <a:effectLst>
                  <a:outerShdw blurRad="38100" dist="38100" dir="2700000" algn="tl">
                    <a:srgbClr val="000000">
                      <a:alpha val="43137"/>
                    </a:srgbClr>
                  </a:outerShdw>
                </a:effectLst>
                <a:latin typeface="Calibri" pitchFamily="34" charset="0"/>
                <a:ea typeface="+mj-ea"/>
                <a:cs typeface="Calibri" pitchFamily="34" charset="0"/>
                <a:sym typeface="Arial Bold" charset="-52"/>
              </a:rPr>
              <a:t>selling a </a:t>
            </a:r>
            <a:r>
              <a:rPr lang="en-US" altLang="en-US" sz="8800" b="1" dirty="0">
                <a:solidFill>
                  <a:srgbClr val="FFFF00"/>
                </a:solidFill>
                <a:effectLst>
                  <a:outerShdw blurRad="38100" dist="38100" dir="2700000" algn="tl">
                    <a:srgbClr val="000000">
                      <a:alpha val="43137"/>
                    </a:srgbClr>
                  </a:outerShdw>
                </a:effectLst>
                <a:latin typeface="Calibri" pitchFamily="34" charset="0"/>
                <a:ea typeface="+mj-ea"/>
                <a:cs typeface="Calibri" pitchFamily="34" charset="0"/>
                <a:sym typeface="Arial Bold" charset="-52"/>
              </a:rPr>
              <a:t>great experience.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43046820"/>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Dynamic Measure Matrix</a:t>
            </a:r>
            <a:endPar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721395" y="1905000"/>
            <a:ext cx="22958546" cy="9509760"/>
          </a:xfrm>
          <a:prstGeom prst="rect">
            <a:avLst/>
          </a:prstGeom>
          <a:noFill/>
          <a:ln>
            <a:noFill/>
          </a:ln>
          <a:effectLst>
            <a:outerShdw dist="35921" dir="2700000" algn="ctr" rotWithShape="0">
              <a:schemeClr val="bg2"/>
            </a:outerShdw>
            <a:reflection blurRad="139700" stA="52000" endA="300" endPos="13000" dir="5400000" sy="-100000" algn="bl" rotWithShape="0"/>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66296731"/>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08" t="-801" r="497" b="1762"/>
          <a:stretch/>
        </p:blipFill>
        <p:spPr bwMode="auto">
          <a:xfrm>
            <a:off x="2819400" y="990600"/>
            <a:ext cx="18066058" cy="10058400"/>
          </a:xfrm>
          <a:prstGeom prst="rect">
            <a:avLst/>
          </a:prstGeom>
          <a:noFill/>
          <a:ln>
            <a:noFill/>
          </a:ln>
          <a:effectLst>
            <a:outerShdw dist="35921" dir="2700000" algn="ctr" rotWithShape="0">
              <a:schemeClr val="bg2"/>
            </a:outerShdw>
            <a:reflection blurRad="114300" stA="52000" endA="300" endPos="12000" dir="5400000" sy="-100000" algn="bl" rotWithShape="0"/>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 name="Title 1"/>
          <p:cNvSpPr>
            <a:spLocks noGrp="1"/>
          </p:cNvSpPr>
          <p:nvPr>
            <p:ph type="title"/>
          </p:nvPr>
        </p:nvSpPr>
        <p:spPr/>
        <p:txBody>
          <a:bodyPr/>
          <a:lstStyle/>
          <a:p>
            <a:pPr algn="ct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Dashboard Examples</a:t>
            </a:r>
            <a:endPar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6075393"/>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96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“Fast / Good / Slow” Dashboard</a:t>
            </a:r>
            <a:endParaRPr lang="en-US" sz="96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3743421" y="1905000"/>
            <a:ext cx="16914494" cy="9509760"/>
          </a:xfrm>
          <a:prstGeom prst="rect">
            <a:avLst/>
          </a:prstGeom>
          <a:noFill/>
          <a:ln>
            <a:noFill/>
          </a:ln>
          <a:effectLst>
            <a:outerShdw dist="35921" dir="2700000" algn="ctr" rotWithShape="0">
              <a:schemeClr val="bg2"/>
            </a:outerShdw>
            <a:reflection blurRad="114300" stA="52000" endA="300" endPos="12000" dir="5400000" sy="-100000" algn="bl" rotWithShape="0"/>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61277664"/>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Questions?</a:t>
            </a:r>
            <a:endPar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
        <p:nvSpPr>
          <p:cNvPr id="3" name="Rectangle 2"/>
          <p:cNvSpPr/>
          <p:nvPr/>
        </p:nvSpPr>
        <p:spPr>
          <a:xfrm>
            <a:off x="8333144" y="228600"/>
            <a:ext cx="8077200" cy="13942278"/>
          </a:xfrm>
          <a:prstGeom prst="rect">
            <a:avLst/>
          </a:prstGeom>
          <a:noFill/>
        </p:spPr>
        <p:txBody>
          <a:bodyPr wrap="square" lIns="91440" tIns="45720" rIns="91440" bIns="45720">
            <a:spAutoFit/>
          </a:bodyPr>
          <a:lstStyle/>
          <a:p>
            <a:pPr algn="ctr"/>
            <a:r>
              <a:rPr lang="en-US" sz="90000" b="0" cap="none" spc="0" dirty="0" smtClean="0">
                <a:ln w="18415" cmpd="sng">
                  <a:solidFill>
                    <a:srgbClr val="FFFFFF"/>
                  </a:solidFill>
                  <a:prstDash val="solid"/>
                </a:ln>
                <a:solidFill>
                  <a:srgbClr val="FFFFFF"/>
                </a:solidFill>
                <a:effectLst>
                  <a:glow rad="279400">
                    <a:srgbClr val="53369A">
                      <a:alpha val="79000"/>
                    </a:srgbClr>
                  </a:glow>
                </a:effectLst>
                <a:latin typeface="Calibri" pitchFamily="34" charset="0"/>
                <a:cs typeface="Calibri" pitchFamily="34" charset="0"/>
              </a:rPr>
              <a:t>?</a:t>
            </a:r>
            <a:endParaRPr lang="en-US" sz="90000" b="0" cap="none" spc="0" dirty="0">
              <a:ln w="18415" cmpd="sng">
                <a:solidFill>
                  <a:srgbClr val="FFFFFF"/>
                </a:solidFill>
                <a:prstDash val="solid"/>
              </a:ln>
              <a:solidFill>
                <a:srgbClr val="FFFFFF"/>
              </a:solidFill>
              <a:effectLst>
                <a:glow rad="279400">
                  <a:srgbClr val="53369A">
                    <a:alpha val="79000"/>
                  </a:srgbClr>
                </a:glow>
              </a:effectLst>
              <a:latin typeface="Calibri" pitchFamily="34" charset="0"/>
              <a:cs typeface="Calibri"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335310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21945600" cy="2286000"/>
          </a:xfrm>
        </p:spPr>
        <p:txBody>
          <a:bodyPr/>
          <a:lstStyle/>
          <a:p>
            <a:pPr algn="ct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Cars.com - Fast Facts</a:t>
            </a:r>
            <a:endPar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999385772"/>
              </p:ext>
            </p:extLst>
          </p:nvPr>
        </p:nvGraphicFramePr>
        <p:xfrm>
          <a:off x="3276600" y="2362200"/>
          <a:ext cx="17678400" cy="9372601"/>
        </p:xfrm>
        <a:graphic>
          <a:graphicData uri="http://schemas.openxmlformats.org/drawingml/2006/table">
            <a:tbl>
              <a:tblPr firstRow="1" bandRow="1">
                <a:tableStyleId>{2D5ABB26-0587-4C30-8999-92F81FD0307C}</a:tableStyleId>
              </a:tblPr>
              <a:tblGrid>
                <a:gridCol w="11473224"/>
                <a:gridCol w="6205176"/>
              </a:tblGrid>
              <a:tr h="1004743">
                <a:tc>
                  <a:txBody>
                    <a:bodyPr/>
                    <a:lstStyle/>
                    <a:p>
                      <a:pPr marL="0" algn="l" defTabSz="914400" rtl="0" eaLnBrk="1" fontAlgn="b" latinLnBrk="0" hangingPunct="1"/>
                      <a:r>
                        <a:rPr lang="en-US" sz="6000" b="1" i="0" u="none" strike="noStrike" kern="1200" dirty="0" smtClean="0">
                          <a:solidFill>
                            <a:schemeClr val="bg1"/>
                          </a:solidFill>
                          <a:effectLst>
                            <a:outerShdw blurRad="38100" dist="38100" dir="2700000" algn="tl">
                              <a:srgbClr val="000000">
                                <a:alpha val="43137"/>
                              </a:srgbClr>
                            </a:outerShdw>
                          </a:effectLst>
                          <a:latin typeface="Calibri" pitchFamily="34" charset="0"/>
                          <a:ea typeface="+mn-ea"/>
                          <a:cs typeface="Calibri" pitchFamily="34" charset="0"/>
                        </a:rPr>
                        <a:t>JVMs</a:t>
                      </a:r>
                      <a:endParaRPr lang="en-US" sz="6000" b="1" i="0" u="none" strike="noStrike" kern="1200" dirty="0">
                        <a:solidFill>
                          <a:schemeClr val="bg1"/>
                        </a:solidFill>
                        <a:effectLst>
                          <a:outerShdw blurRad="38100" dist="38100" dir="2700000" algn="tl">
                            <a:srgbClr val="000000">
                              <a:alpha val="43137"/>
                            </a:srgbClr>
                          </a:outerShdw>
                        </a:effectLst>
                        <a:latin typeface="Calibri" pitchFamily="34" charset="0"/>
                        <a:ea typeface="+mn-ea"/>
                        <a:cs typeface="Calibri" pitchFamily="34" charset="0"/>
                      </a:endParaRPr>
                    </a:p>
                  </a:txBody>
                  <a:tcPr marL="9525" marR="9525" marT="9525" marB="0" anchor="b"/>
                </a:tc>
                <a:tc>
                  <a:txBody>
                    <a:bodyPr/>
                    <a:lstStyle/>
                    <a:p>
                      <a:pPr marL="0" algn="r" defTabSz="914400" rtl="0" eaLnBrk="1" fontAlgn="b" latinLnBrk="0" hangingPunct="1"/>
                      <a:r>
                        <a:rPr lang="en-US" sz="6000" b="1" u="none" strike="noStrike" kern="1200" dirty="0">
                          <a:solidFill>
                            <a:schemeClr val="bg1"/>
                          </a:solidFill>
                          <a:effectLst>
                            <a:outerShdw blurRad="38100" dist="38100" dir="2700000" algn="tl">
                              <a:srgbClr val="000000">
                                <a:alpha val="43137"/>
                              </a:srgbClr>
                            </a:outerShdw>
                          </a:effectLst>
                          <a:latin typeface="Calibri" pitchFamily="34" charset="0"/>
                          <a:cs typeface="Calibri" pitchFamily="34" charset="0"/>
                        </a:rPr>
                        <a:t>600</a:t>
                      </a:r>
                      <a:endParaRPr lang="en-US" sz="6000" b="1" i="0" u="none" strike="noStrike" kern="1200" dirty="0">
                        <a:solidFill>
                          <a:schemeClr val="bg1"/>
                        </a:solidFill>
                        <a:effectLst>
                          <a:outerShdw blurRad="38100" dist="38100" dir="2700000" algn="tl">
                            <a:srgbClr val="000000">
                              <a:alpha val="43137"/>
                            </a:srgbClr>
                          </a:outerShdw>
                        </a:effectLst>
                        <a:latin typeface="Calibri" pitchFamily="34" charset="0"/>
                        <a:ea typeface="+mn-ea"/>
                        <a:cs typeface="Calibri" pitchFamily="34" charset="0"/>
                      </a:endParaRPr>
                    </a:p>
                  </a:txBody>
                  <a:tcPr marL="9525" marR="9525" marT="9525" marB="0" anchor="b"/>
                </a:tc>
              </a:tr>
              <a:tr h="929762">
                <a:tc>
                  <a:txBody>
                    <a:bodyPr/>
                    <a:lstStyle/>
                    <a:p>
                      <a:pPr algn="l" fontAlgn="b"/>
                      <a:r>
                        <a:rPr lang="en-US" sz="6000" b="1" u="none" strike="noStrike"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Dealer Customers</a:t>
                      </a:r>
                      <a:endParaRPr lang="en-US" sz="6000" b="1" i="0" u="none" strike="noStrike"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txBody>
                  <a:tcPr marL="9525" marR="9525" marT="9525" marB="0" anchor="b"/>
                </a:tc>
                <a:tc>
                  <a:txBody>
                    <a:bodyPr/>
                    <a:lstStyle/>
                    <a:p>
                      <a:pPr algn="r" fontAlgn="b"/>
                      <a:r>
                        <a:rPr lang="en-US" sz="6000" b="1" u="none" strike="noStrike" dirty="0">
                          <a:solidFill>
                            <a:schemeClr val="bg1"/>
                          </a:solidFill>
                          <a:effectLst>
                            <a:outerShdw blurRad="38100" dist="38100" dir="2700000" algn="tl">
                              <a:srgbClr val="000000">
                                <a:alpha val="43137"/>
                              </a:srgbClr>
                            </a:outerShdw>
                          </a:effectLst>
                          <a:latin typeface="Calibri" pitchFamily="34" charset="0"/>
                          <a:cs typeface="Calibri" pitchFamily="34" charset="0"/>
                        </a:rPr>
                        <a:t>17,000</a:t>
                      </a:r>
                      <a:endParaRPr lang="en-US" sz="6000" b="1" i="0" u="none" strike="noStrike"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txBody>
                  <a:tcPr marL="9525" marR="9525" marT="9525" marB="0" anchor="b"/>
                </a:tc>
              </a:tr>
              <a:tr h="929762">
                <a:tc>
                  <a:txBody>
                    <a:bodyPr/>
                    <a:lstStyle/>
                    <a:p>
                      <a:pPr algn="l" fontAlgn="b"/>
                      <a:r>
                        <a:rPr lang="en-US" sz="6000" b="1" u="none" strike="noStrike" dirty="0">
                          <a:solidFill>
                            <a:schemeClr val="bg1"/>
                          </a:solidFill>
                          <a:effectLst>
                            <a:outerShdw blurRad="38100" dist="38100" dir="2700000" algn="tl">
                              <a:srgbClr val="000000">
                                <a:alpha val="43137"/>
                              </a:srgbClr>
                            </a:outerShdw>
                          </a:effectLst>
                          <a:latin typeface="Calibri" pitchFamily="34" charset="0"/>
                          <a:cs typeface="Calibri" pitchFamily="34" charset="0"/>
                        </a:rPr>
                        <a:t>Vehicle Listings</a:t>
                      </a:r>
                      <a:endParaRPr lang="en-US" sz="5400" b="1" i="0" u="none" strike="noStrike"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txBody>
                  <a:tcPr marL="9525" marR="9525" marT="9525" marB="0" anchor="b"/>
                </a:tc>
                <a:tc>
                  <a:txBody>
                    <a:bodyPr/>
                    <a:lstStyle/>
                    <a:p>
                      <a:pPr algn="r" fontAlgn="b"/>
                      <a:r>
                        <a:rPr lang="en-US" sz="6000" b="1" u="none" strike="noStrike"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3,250,000</a:t>
                      </a:r>
                      <a:endParaRPr lang="en-US" sz="6000" b="1" i="0" u="none" strike="noStrike"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txBody>
                  <a:tcPr marL="9525" marR="9525" marT="9525" marB="0" anchor="b"/>
                </a:tc>
              </a:tr>
              <a:tr h="929762">
                <a:tc>
                  <a:txBody>
                    <a:bodyPr/>
                    <a:lstStyle/>
                    <a:p>
                      <a:pPr algn="l" fontAlgn="b"/>
                      <a:r>
                        <a:rPr lang="en-US" sz="6000" b="1" u="none" strike="noStrike"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Unique Visitor</a:t>
                      </a:r>
                      <a:r>
                        <a:rPr lang="en-US" sz="6000" b="1" u="none" strike="noStrike" baseline="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s </a:t>
                      </a:r>
                      <a:r>
                        <a:rPr lang="en-US" sz="4800" b="1" u="none" strike="noStrike" baseline="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 Month</a:t>
                      </a:r>
                      <a:endParaRPr lang="en-US" sz="4800" b="1" i="0" u="none" strike="noStrike"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txBody>
                  <a:tcPr marL="9525" marR="9525" marT="9525" marB="0" anchor="b"/>
                </a:tc>
                <a:tc>
                  <a:txBody>
                    <a:bodyPr/>
                    <a:lstStyle/>
                    <a:p>
                      <a:pPr algn="r" fontAlgn="b"/>
                      <a:r>
                        <a:rPr lang="en-US" sz="6000" b="1" u="none" strike="noStrike"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18,500,000</a:t>
                      </a:r>
                      <a:endParaRPr lang="en-US" sz="6000" b="1" i="0" u="none" strike="noStrike"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txBody>
                  <a:tcPr marL="9525" marR="9525" marT="9525" marB="0" anchor="b"/>
                </a:tc>
              </a:tr>
              <a:tr h="929762">
                <a:tc>
                  <a:txBody>
                    <a:bodyPr/>
                    <a:lstStyle/>
                    <a:p>
                      <a:pPr algn="l" fontAlgn="b"/>
                      <a:r>
                        <a:rPr lang="en-US" sz="6000" b="1" u="none" strike="noStrike"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Unique Images</a:t>
                      </a:r>
                      <a:endParaRPr lang="en-US" sz="4800" b="1" i="0" u="none" strike="noStrike"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txBody>
                  <a:tcPr marL="9525" marR="9525" marT="9525" marB="0" anchor="b"/>
                </a:tc>
                <a:tc>
                  <a:txBody>
                    <a:bodyPr/>
                    <a:lstStyle/>
                    <a:p>
                      <a:pPr algn="r" fontAlgn="b"/>
                      <a:r>
                        <a:rPr lang="en-US" sz="6000" b="1" u="none" strike="noStrike"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40,000,000</a:t>
                      </a:r>
                      <a:endParaRPr lang="en-US" sz="6000" b="1" i="0" u="none" strike="noStrike"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txBody>
                  <a:tcPr marL="9525" marR="9525" marT="9525" marB="0" anchor="b"/>
                </a:tc>
              </a:tr>
              <a:tr h="929762">
                <a:tc>
                  <a:txBody>
                    <a:bodyPr/>
                    <a:lstStyle/>
                    <a:p>
                      <a:pPr algn="l" fontAlgn="b"/>
                      <a:r>
                        <a:rPr lang="en-US" sz="6000" b="1" u="none" strike="noStrike"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Page Views </a:t>
                      </a:r>
                      <a:r>
                        <a:rPr lang="en-US" sz="4800" b="1" u="none" strike="noStrike"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 Month</a:t>
                      </a:r>
                      <a:endParaRPr lang="en-US" sz="4800" b="1" i="0" u="none" strike="noStrike"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txBody>
                  <a:tcPr marL="9525" marR="9525" marT="9525" marB="0" anchor="b"/>
                </a:tc>
                <a:tc>
                  <a:txBody>
                    <a:bodyPr/>
                    <a:lstStyle/>
                    <a:p>
                      <a:pPr algn="r" fontAlgn="b"/>
                      <a:r>
                        <a:rPr lang="en-US" sz="6000" b="1" u="none" strike="noStrike"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200,000,000</a:t>
                      </a:r>
                      <a:endParaRPr lang="en-US" sz="6000" b="1" i="0" u="none" strike="noStrike"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txBody>
                  <a:tcPr marL="9525" marR="9525" marT="9525" marB="0" anchor="b"/>
                </a:tc>
              </a:tr>
              <a:tr h="929762">
                <a:tc>
                  <a:txBody>
                    <a:bodyPr/>
                    <a:lstStyle/>
                    <a:p>
                      <a:pPr algn="l" fontAlgn="b"/>
                      <a:r>
                        <a:rPr lang="en-US" sz="6000" b="1" u="none" strike="noStrike"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Search </a:t>
                      </a:r>
                      <a:r>
                        <a:rPr lang="en-US" sz="6000" b="1" u="none" strike="noStrike" dirty="0">
                          <a:solidFill>
                            <a:schemeClr val="bg1"/>
                          </a:solidFill>
                          <a:effectLst>
                            <a:outerShdw blurRad="38100" dist="38100" dir="2700000" algn="tl">
                              <a:srgbClr val="000000">
                                <a:alpha val="43137"/>
                              </a:srgbClr>
                            </a:outerShdw>
                          </a:effectLst>
                          <a:latin typeface="Calibri" pitchFamily="34" charset="0"/>
                          <a:cs typeface="Calibri" pitchFamily="34" charset="0"/>
                        </a:rPr>
                        <a:t>Engine </a:t>
                      </a:r>
                      <a:r>
                        <a:rPr lang="en-US" sz="6000" b="1" u="none" strike="noStrike"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Queries </a:t>
                      </a:r>
                      <a:r>
                        <a:rPr lang="en-US" sz="4800" b="1" u="none" strike="noStrike"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 Month</a:t>
                      </a:r>
                      <a:endParaRPr lang="en-US" sz="4800" b="1" i="0" u="none" strike="noStrike"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txBody>
                  <a:tcPr marL="9525" marR="9525" marT="9525" marB="0" anchor="b"/>
                </a:tc>
                <a:tc>
                  <a:txBody>
                    <a:bodyPr/>
                    <a:lstStyle/>
                    <a:p>
                      <a:pPr algn="r" fontAlgn="b"/>
                      <a:r>
                        <a:rPr lang="en-US" sz="6000" b="1" u="none" strike="noStrike"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785,000,000</a:t>
                      </a:r>
                      <a:endParaRPr lang="en-US" sz="6000" b="1" i="0" u="none" strike="noStrike"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txBody>
                  <a:tcPr marL="9525" marR="9525" marT="9525" marB="0" anchor="b"/>
                </a:tc>
              </a:tr>
              <a:tr h="92976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6000" b="1" u="none" strike="noStrike"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Consumer Activities </a:t>
                      </a:r>
                      <a:r>
                        <a:rPr lang="en-US" sz="4800" b="1" u="none" strike="noStrike"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 Month</a:t>
                      </a:r>
                      <a:endParaRPr lang="en-US" sz="4800" b="1" i="0" u="none" strike="noStrike"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txBody>
                  <a:tcPr marL="9525" marR="9525" marT="9525" marB="0" anchor="b"/>
                </a:tc>
                <a:tc>
                  <a:txBody>
                    <a:bodyPr/>
                    <a:lstStyle/>
                    <a:p>
                      <a:pPr algn="r" fontAlgn="b"/>
                      <a:r>
                        <a:rPr lang="en-US" sz="6000" b="1" u="none" strike="noStrike" dirty="0">
                          <a:solidFill>
                            <a:schemeClr val="bg1"/>
                          </a:solidFill>
                          <a:effectLst>
                            <a:outerShdw blurRad="38100" dist="38100" dir="2700000" algn="tl">
                              <a:srgbClr val="000000">
                                <a:alpha val="43137"/>
                              </a:srgbClr>
                            </a:outerShdw>
                          </a:effectLst>
                          <a:latin typeface="Calibri" pitchFamily="34" charset="0"/>
                          <a:cs typeface="Calibri" pitchFamily="34" charset="0"/>
                        </a:rPr>
                        <a:t>5,400,000,000</a:t>
                      </a:r>
                      <a:endParaRPr lang="en-US" sz="6000" b="1" i="0" u="none" strike="noStrike"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txBody>
                  <a:tcPr marL="9525" marR="9525" marT="9525" marB="0" anchor="b"/>
                </a:tc>
              </a:tr>
              <a:tr h="929762">
                <a:tc>
                  <a:txBody>
                    <a:bodyPr/>
                    <a:lstStyle/>
                    <a:p>
                      <a:pPr algn="l" fontAlgn="b"/>
                      <a:r>
                        <a:rPr lang="en-US" sz="6000" b="1" u="none" strike="noStrike" dirty="0">
                          <a:solidFill>
                            <a:schemeClr val="bg1"/>
                          </a:solidFill>
                          <a:effectLst>
                            <a:outerShdw blurRad="38100" dist="38100" dir="2700000" algn="tl">
                              <a:srgbClr val="000000">
                                <a:alpha val="43137"/>
                              </a:srgbClr>
                            </a:outerShdw>
                          </a:effectLst>
                          <a:latin typeface="Calibri" pitchFamily="34" charset="0"/>
                          <a:cs typeface="Calibri" pitchFamily="34" charset="0"/>
                        </a:rPr>
                        <a:t>Images </a:t>
                      </a:r>
                      <a:r>
                        <a:rPr lang="en-US" sz="6000" b="1" u="none" strike="noStrike"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Served </a:t>
                      </a:r>
                      <a:r>
                        <a:rPr lang="en-US" sz="4800" b="1" u="none" strike="noStrike"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 Month</a:t>
                      </a:r>
                      <a:endParaRPr lang="en-US" sz="4800" b="1" i="0" u="none" strike="noStrike"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txBody>
                  <a:tcPr marL="9525" marR="9525" marT="9525" marB="0" anchor="b"/>
                </a:tc>
                <a:tc>
                  <a:txBody>
                    <a:bodyPr/>
                    <a:lstStyle/>
                    <a:p>
                      <a:pPr algn="r" fontAlgn="b"/>
                      <a:r>
                        <a:rPr lang="en-US" sz="6000" b="1" u="none" strike="noStrike" dirty="0">
                          <a:solidFill>
                            <a:schemeClr val="bg1"/>
                          </a:solidFill>
                          <a:effectLst>
                            <a:outerShdw blurRad="38100" dist="38100" dir="2700000" algn="tl">
                              <a:srgbClr val="000000">
                                <a:alpha val="43137"/>
                              </a:srgbClr>
                            </a:outerShdw>
                          </a:effectLst>
                          <a:latin typeface="Calibri" pitchFamily="34" charset="0"/>
                          <a:cs typeface="Calibri" pitchFamily="34" charset="0"/>
                        </a:rPr>
                        <a:t>7,200,000,000 </a:t>
                      </a:r>
                      <a:endParaRPr lang="en-US" sz="6000" b="1" i="0" u="none" strike="noStrike"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txBody>
                  <a:tcPr marL="9525" marR="9525" marT="9525" marB="0" anchor="b"/>
                </a:tc>
              </a:tr>
              <a:tr h="929762">
                <a:tc>
                  <a:txBody>
                    <a:bodyPr/>
                    <a:lstStyle/>
                    <a:p>
                      <a:pPr algn="l" fontAlgn="b"/>
                      <a:r>
                        <a:rPr lang="en-US" sz="6000" b="1" u="none" strike="noStrike"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Kilobytes </a:t>
                      </a:r>
                      <a:r>
                        <a:rPr lang="en-US" sz="6000" b="1" u="none" strike="noStrike" dirty="0">
                          <a:solidFill>
                            <a:schemeClr val="bg1"/>
                          </a:solidFill>
                          <a:effectLst>
                            <a:outerShdw blurRad="38100" dist="38100" dir="2700000" algn="tl">
                              <a:srgbClr val="000000">
                                <a:alpha val="43137"/>
                              </a:srgbClr>
                            </a:outerShdw>
                          </a:effectLst>
                          <a:latin typeface="Calibri" pitchFamily="34" charset="0"/>
                          <a:cs typeface="Calibri" pitchFamily="34" charset="0"/>
                        </a:rPr>
                        <a:t>of </a:t>
                      </a:r>
                      <a:r>
                        <a:rPr lang="en-US" sz="6000" b="1" u="none" strike="noStrike"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storage </a:t>
                      </a:r>
                      <a:r>
                        <a:rPr lang="en-US" sz="6000" b="1" u="none" strike="noStrike" dirty="0" smtClean="0">
                          <a:solidFill>
                            <a:schemeClr val="bg1"/>
                          </a:solidFill>
                          <a:effectLst>
                            <a:outerShdw blurRad="38100" dist="38100" dir="2700000" algn="tl">
                              <a:srgbClr val="000000">
                                <a:alpha val="43137"/>
                              </a:srgbClr>
                            </a:outerShdw>
                          </a:effectLst>
                          <a:latin typeface="Calibri" pitchFamily="34" charset="0"/>
                          <a:cs typeface="Calibri" pitchFamily="34" charset="0"/>
                          <a:sym typeface="Wingdings" pitchFamily="2" charset="2"/>
                        </a:rPr>
                        <a:t></a:t>
                      </a:r>
                      <a:endParaRPr lang="en-US" sz="6000" b="1" i="0" u="none" strike="noStrike"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txBody>
                  <a:tcPr marL="9525" marR="9525" marT="9525" marB="0" anchor="b"/>
                </a:tc>
                <a:tc>
                  <a:txBody>
                    <a:bodyPr/>
                    <a:lstStyle/>
                    <a:p>
                      <a:pPr algn="r" fontAlgn="b"/>
                      <a:r>
                        <a:rPr lang="en-US" sz="6000" b="1" u="none" strike="noStrike"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536,000,000,000</a:t>
                      </a:r>
                      <a:endParaRPr lang="en-US" sz="6000" b="1" i="0" u="none" strike="noStrike"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txBody>
                  <a:tcPr marL="9525" marR="9525" marT="9525" marB="0" anchor="b"/>
                </a:tc>
              </a:tr>
            </a:tbl>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87882260"/>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21945600" cy="2286000"/>
          </a:xfrm>
        </p:spPr>
        <p:txBody>
          <a:bodyPr/>
          <a:lstStyle/>
          <a:p>
            <a:pPr algn="ct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IT World / </a:t>
            </a:r>
            <a:r>
              <a:rPr lang="en-US" sz="11500" b="1" dirty="0" err="1" smtClean="0">
                <a:solidFill>
                  <a:schemeClr val="bg1"/>
                </a:solidFill>
                <a:effectLst>
                  <a:outerShdw blurRad="38100" dist="38100" dir="2700000" algn="tl">
                    <a:srgbClr val="000000">
                      <a:alpha val="43137"/>
                    </a:srgbClr>
                  </a:outerShdw>
                </a:effectLst>
                <a:latin typeface="Calibri" pitchFamily="34" charset="0"/>
                <a:cs typeface="Calibri" pitchFamily="34" charset="0"/>
              </a:rPr>
              <a:t>Yottaa</a:t>
            </a: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 Prediction…</a:t>
            </a:r>
            <a:endPar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4" name="Picture 7"/>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3200400" y="2438399"/>
            <a:ext cx="17145000" cy="9139277"/>
          </a:xfrm>
          <a:prstGeom prst="roundRect">
            <a:avLst>
              <a:gd name="adj" fmla="val 8594"/>
            </a:avLst>
          </a:prstGeom>
          <a:solidFill>
            <a:srgbClr val="FFFFFF">
              <a:shade val="85000"/>
            </a:srgbClr>
          </a:solidFill>
          <a:ln>
            <a:noFill/>
          </a:ln>
          <a:effectLst>
            <a:reflection blurRad="139700" stA="38000" endPos="9000" dist="5000" dir="5400000" sy="-100000" algn="bl" rotWithShape="0"/>
          </a:effectLst>
        </p:spPr>
      </p:pic>
      <p:sp>
        <p:nvSpPr>
          <p:cNvPr id="5" name="Rectangle 4"/>
          <p:cNvSpPr/>
          <p:nvPr/>
        </p:nvSpPr>
        <p:spPr bwMode="auto">
          <a:xfrm>
            <a:off x="3429000" y="10029825"/>
            <a:ext cx="2514600" cy="495300"/>
          </a:xfrm>
          <a:prstGeom prst="rect">
            <a:avLst/>
          </a:prstGeom>
          <a:noFill/>
          <a:ln w="127000" cap="flat" cmpd="sng" algn="ctr">
            <a:solidFill>
              <a:srgbClr val="FF0000"/>
            </a:solidFill>
            <a:prstDash val="solid"/>
            <a:round/>
            <a:headEnd type="none" w="med" len="med"/>
            <a:tailEnd type="none" w="med" len="med"/>
          </a:ln>
          <a:effectLst>
            <a:glow rad="977900">
              <a:srgbClr val="FF0000">
                <a:alpha val="4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6" name="Rectangle 5"/>
          <p:cNvSpPr/>
          <p:nvPr/>
        </p:nvSpPr>
        <p:spPr bwMode="auto">
          <a:xfrm>
            <a:off x="3429000" y="10029825"/>
            <a:ext cx="2514600" cy="495300"/>
          </a:xfrm>
          <a:prstGeom prst="rect">
            <a:avLst/>
          </a:prstGeom>
          <a:noFill/>
          <a:ln w="127000" cap="flat" cmpd="sng" algn="ctr">
            <a:solidFill>
              <a:srgbClr val="FF0000"/>
            </a:solidFill>
            <a:prstDash val="solid"/>
            <a:round/>
            <a:headEnd type="none" w="med" len="med"/>
            <a:tailEnd type="none" w="med" len="med"/>
          </a:ln>
          <a:effectLst>
            <a:glow rad="977900">
              <a:srgbClr val="FF0000">
                <a:alpha val="4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
        <p:nvSpPr>
          <p:cNvPr id="8" name="Rectangle 7"/>
          <p:cNvSpPr/>
          <p:nvPr/>
        </p:nvSpPr>
        <p:spPr bwMode="auto">
          <a:xfrm>
            <a:off x="3406140" y="10029825"/>
            <a:ext cx="2514600" cy="495300"/>
          </a:xfrm>
          <a:prstGeom prst="rect">
            <a:avLst/>
          </a:prstGeom>
          <a:noFill/>
          <a:ln w="127000" cap="flat" cmpd="sng" algn="ctr">
            <a:solidFill>
              <a:srgbClr val="FF0000"/>
            </a:solidFill>
            <a:prstDash val="solid"/>
            <a:round/>
            <a:headEnd type="none" w="med" len="med"/>
            <a:tailEnd type="none" w="med" len="med"/>
          </a:ln>
          <a:effectLst>
            <a:glow rad="977900">
              <a:srgbClr val="FF0000">
                <a:alpha val="4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28" charset="-128"/>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951438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26" presetClass="emph" presetSubtype="0" fill="hold" grpId="0" nodeType="withEffect">
                                  <p:stCondLst>
                                    <p:cond delay="0"/>
                                  </p:stCondLst>
                                  <p:childTnLst>
                                    <p:animEffect transition="out" filter="fade">
                                      <p:cBhvr>
                                        <p:cTn id="8" dur="500" tmFilter="0, 0; .2, .5; .8, .5; 1, 0"/>
                                        <p:tgtEl>
                                          <p:spTgt spid="5"/>
                                        </p:tgtEl>
                                      </p:cBhvr>
                                    </p:animEffect>
                                    <p:animScale>
                                      <p:cBhvr>
                                        <p:cTn id="9" dur="250" autoRev="1" fill="hold"/>
                                        <p:tgtEl>
                                          <p:spTgt spid="5"/>
                                        </p:tgtEl>
                                      </p:cBhvr>
                                      <p:by x="105000" y="105000"/>
                                    </p:animScale>
                                  </p:childTnLst>
                                </p:cTn>
                              </p:par>
                            </p:childTnLst>
                          </p:cTn>
                        </p:par>
                        <p:par>
                          <p:cTn id="10" fill="hold">
                            <p:stCondLst>
                              <p:cond delay="500"/>
                            </p:stCondLst>
                            <p:childTnLst>
                              <p:par>
                                <p:cTn id="11" presetID="10" presetClass="exit" presetSubtype="0" fill="hold" grpId="2" nodeType="after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par>
                          <p:cTn id="14" fill="hold">
                            <p:stCondLst>
                              <p:cond delay="1000"/>
                            </p:stCondLst>
                            <p:childTnLst>
                              <p:par>
                                <p:cTn id="15" presetID="1" presetClass="entr" presetSubtype="0" fill="hold" grpId="1" nodeType="afterEffect">
                                  <p:stCondLst>
                                    <p:cond delay="500"/>
                                  </p:stCondLst>
                                  <p:childTnLst>
                                    <p:set>
                                      <p:cBhvr>
                                        <p:cTn id="16" dur="1" fill="hold">
                                          <p:stCondLst>
                                            <p:cond delay="0"/>
                                          </p:stCondLst>
                                        </p:cTn>
                                        <p:tgtEl>
                                          <p:spTgt spid="6"/>
                                        </p:tgtEl>
                                        <p:attrNameLst>
                                          <p:attrName>style.visibility</p:attrName>
                                        </p:attrNameLst>
                                      </p:cBhvr>
                                      <p:to>
                                        <p:strVal val="visible"/>
                                      </p:to>
                                    </p:set>
                                  </p:childTnLst>
                                </p:cTn>
                              </p:par>
                              <p:par>
                                <p:cTn id="17" presetID="26" presetClass="emph" presetSubtype="0" fill="hold" grpId="0" nodeType="withEffect">
                                  <p:stCondLst>
                                    <p:cond delay="0"/>
                                  </p:stCondLst>
                                  <p:childTnLst>
                                    <p:animEffect transition="out" filter="fade">
                                      <p:cBhvr>
                                        <p:cTn id="18" dur="500" tmFilter="0, 0; .2, .5; .8, .5; 1, 0"/>
                                        <p:tgtEl>
                                          <p:spTgt spid="6"/>
                                        </p:tgtEl>
                                      </p:cBhvr>
                                    </p:animEffect>
                                    <p:animScale>
                                      <p:cBhvr>
                                        <p:cTn id="19" dur="250" autoRev="1" fill="hold"/>
                                        <p:tgtEl>
                                          <p:spTgt spid="6"/>
                                        </p:tgtEl>
                                      </p:cBhvr>
                                      <p:by x="105000" y="105000"/>
                                    </p:animScale>
                                  </p:childTnLst>
                                </p:cTn>
                              </p:par>
                            </p:childTnLst>
                          </p:cTn>
                        </p:par>
                        <p:par>
                          <p:cTn id="20" fill="hold">
                            <p:stCondLst>
                              <p:cond delay="1500"/>
                            </p:stCondLst>
                            <p:childTnLst>
                              <p:par>
                                <p:cTn id="21" presetID="10" presetClass="exit" presetSubtype="0" fill="hold" grpId="2" nodeType="after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par>
                          <p:cTn id="24" fill="hold">
                            <p:stCondLst>
                              <p:cond delay="2000"/>
                            </p:stCondLst>
                            <p:childTnLst>
                              <p:par>
                                <p:cTn id="25" presetID="1" presetClass="entr" presetSubtype="0" fill="hold" grpId="1" nodeType="afterEffect">
                                  <p:stCondLst>
                                    <p:cond delay="500"/>
                                  </p:stCondLst>
                                  <p:childTnLst>
                                    <p:set>
                                      <p:cBhvr>
                                        <p:cTn id="26" dur="1" fill="hold">
                                          <p:stCondLst>
                                            <p:cond delay="0"/>
                                          </p:stCondLst>
                                        </p:cTn>
                                        <p:tgtEl>
                                          <p:spTgt spid="8"/>
                                        </p:tgtEl>
                                        <p:attrNameLst>
                                          <p:attrName>style.visibility</p:attrName>
                                        </p:attrNameLst>
                                      </p:cBhvr>
                                      <p:to>
                                        <p:strVal val="visible"/>
                                      </p:to>
                                    </p:set>
                                  </p:childTnLst>
                                </p:cTn>
                              </p:par>
                              <p:par>
                                <p:cTn id="27" presetID="26" presetClass="emph" presetSubtype="0" fill="hold" grpId="0" nodeType="with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childTnLst>
                          </p:cTn>
                        </p:par>
                        <p:par>
                          <p:cTn id="30" fill="hold">
                            <p:stCondLst>
                              <p:cond delay="2500"/>
                            </p:stCondLst>
                            <p:childTnLst>
                              <p:par>
                                <p:cTn id="31" presetID="10" presetClass="exit" presetSubtype="0" fill="hold" grpId="2" nodeType="after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6" grpId="0" animBg="1"/>
      <p:bldP spid="6" grpId="1" animBg="1"/>
      <p:bldP spid="6" grpId="2" animBg="1"/>
      <p:bldP spid="8" grpId="0" animBg="1"/>
      <p:bldP spid="8" grpId="1" animBg="1"/>
      <p:bldP spid="8" grpId="2"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
            <a:ext cx="21945600" cy="2286000"/>
          </a:xfrm>
        </p:spPr>
        <p:txBody>
          <a:bodyPr/>
          <a:lstStyle/>
          <a:p>
            <a:pPr algn="ct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Our Journey to APM Enlightenment</a:t>
            </a:r>
            <a:endPar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2" descr="http://3.bp.blogspot.com/-WMXfnudY1cc/TmGoqhCJkZI/AAAAAAAAApo/ZFw3hNrp58w/s1600/enlightenment.jp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19655" y="2667000"/>
            <a:ext cx="7696200" cy="8091012"/>
          </a:xfrm>
          <a:prstGeom prst="roundRect">
            <a:avLst>
              <a:gd name="adj" fmla="val 8594"/>
            </a:avLst>
          </a:prstGeom>
          <a:solidFill>
            <a:srgbClr val="FFFFFF">
              <a:shade val="85000"/>
            </a:srgbClr>
          </a:solidFill>
          <a:ln>
            <a:noFill/>
          </a:ln>
          <a:effectLst>
            <a:reflection blurRad="152400" stA="38000" endPos="20000" dist="5000" dir="5400000" sy="-100000" algn="bl" rotWithShape="0"/>
          </a:effectLs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16026613"/>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2"/>
          <p:cNvSpPr>
            <a:spLocks noGrp="1"/>
          </p:cNvSpPr>
          <p:nvPr>
            <p:ph type="title"/>
          </p:nvPr>
        </p:nvSpPr>
        <p:spPr>
          <a:xfrm>
            <a:off x="698500" y="76200"/>
            <a:ext cx="22987000" cy="1651000"/>
          </a:xfrm>
          <a:prstGeom prst="rect">
            <a:avLst/>
          </a:prstGeom>
          <a:noFill/>
          <a:effectLst>
            <a:reflection stA="0" endPos="65000" dist="50800" dir="5400000" sy="-100000" algn="bl" rotWithShape="0"/>
          </a:effectLst>
        </p:spPr>
        <p:txBody>
          <a:bodyPr vert="horz" wrap="square" numCol="1" anchor="t" anchorCtr="0" compatLnSpc="1">
            <a:prstTxWarp prst="textNoShape">
              <a:avLst/>
            </a:prstTxWarp>
          </a:bodyPr>
          <a:lstStyle/>
          <a:p>
            <a:pPr marL="0" indent="0" algn="ctr">
              <a:buNone/>
            </a:pPr>
            <a:r>
              <a:rPr lang="en-US" sz="115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Business Drivers</a:t>
            </a:r>
            <a:endPar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8" name="Picture 2" descr="http://www.freneticfunnies.com/economic-bites/lemonade-stand-cartoon.gif"/>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468600" y="3073115"/>
            <a:ext cx="7162800" cy="7493570"/>
          </a:xfrm>
          <a:prstGeom prst="roundRect">
            <a:avLst>
              <a:gd name="adj" fmla="val 8594"/>
            </a:avLst>
          </a:prstGeom>
          <a:solidFill>
            <a:srgbClr val="FFFFFF">
              <a:shade val="85000"/>
            </a:srgbClr>
          </a:solidFill>
          <a:ln>
            <a:noFill/>
          </a:ln>
          <a:effectLst>
            <a:reflection blurRad="127000" stA="38000" endPos="13000" dist="5000" dir="5400000" sy="-100000" algn="bl" rotWithShape="0"/>
          </a:effectLst>
          <a:extLst/>
        </p:spPr>
      </p:pic>
      <p:sp>
        <p:nvSpPr>
          <p:cNvPr id="11" name="Rectangle 2"/>
          <p:cNvSpPr txBox="1">
            <a:spLocks noChangeArrowheads="1"/>
          </p:cNvSpPr>
          <p:nvPr/>
        </p:nvSpPr>
        <p:spPr bwMode="auto">
          <a:xfrm>
            <a:off x="540324" y="2209800"/>
            <a:ext cx="14623473" cy="9220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 uri="{FAA26D3D-D897-4be2-8F04-BA451C77F1D7}"/>
          </a:extLst>
        </p:spPr>
        <p:txBody>
          <a:bodyPr vert="horz" wrap="square" lIns="0" tIns="0" rIns="0" bIns="0" numCol="1" anchor="t" anchorCtr="0" compatLnSpc="1">
            <a:prstTxWarp prst="textNoShape">
              <a:avLst/>
            </a:prstTxWarp>
          </a:bodyPr>
          <a:lstStyle>
            <a:lvl1pPr marL="774700" indent="-457200" algn="l" rtl="0" eaLnBrk="0" fontAlgn="base" hangingPunct="0">
              <a:spcBef>
                <a:spcPts val="1800"/>
              </a:spcBef>
              <a:spcAft>
                <a:spcPct val="0"/>
              </a:spcAft>
              <a:buClr>
                <a:srgbClr val="48B1B4"/>
              </a:buClr>
              <a:buSzPct val="100000"/>
              <a:buFont typeface="Wingdings" pitchFamily="2" charset="2"/>
              <a:buChar char="§"/>
              <a:defRPr sz="4300">
                <a:solidFill>
                  <a:srgbClr val="FFFFFF"/>
                </a:solidFill>
                <a:latin typeface="+mn-lt"/>
                <a:ea typeface="+mn-ea"/>
                <a:cs typeface="+mn-cs"/>
                <a:sym typeface="Arial" pitchFamily="34" charset="0"/>
              </a:defRPr>
            </a:lvl1pPr>
            <a:lvl2pPr marL="12192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2pPr>
            <a:lvl3pPr marL="16637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3pPr>
            <a:lvl4pPr marL="21082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4pPr>
            <a:lvl5pPr marL="2552700" indent="-457200" algn="l" rtl="0" eaLnBrk="0" fontAlgn="base" hangingPunct="0">
              <a:spcBef>
                <a:spcPts val="1800"/>
              </a:spcBef>
              <a:spcAft>
                <a:spcPct val="0"/>
              </a:spcAft>
              <a:buClr>
                <a:srgbClr val="48B1B4"/>
              </a:buClr>
              <a:buSzPct val="100000"/>
              <a:buFont typeface="Arial" pitchFamily="34" charset="0"/>
              <a:buChar char="-"/>
              <a:defRPr sz="4300">
                <a:solidFill>
                  <a:srgbClr val="FFFFFF"/>
                </a:solidFill>
                <a:latin typeface="+mn-lt"/>
                <a:ea typeface="+mn-ea"/>
                <a:cs typeface="+mn-cs"/>
                <a:sym typeface="Arial" pitchFamily="34" charset="0"/>
              </a:defRPr>
            </a:lvl5pPr>
            <a:lvl6pPr marL="30099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6pPr>
            <a:lvl7pPr marL="34671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7pPr>
            <a:lvl8pPr marL="39243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8pPr>
            <a:lvl9pPr marL="4381500" indent="-457200" algn="l" rtl="0" fontAlgn="base">
              <a:spcBef>
                <a:spcPts val="1800"/>
              </a:spcBef>
              <a:spcAft>
                <a:spcPct val="0"/>
              </a:spcAft>
              <a:buClr>
                <a:srgbClr val="48B1B4"/>
              </a:buClr>
              <a:buSzPct val="100000"/>
              <a:buFont typeface="Arial" charset="0"/>
              <a:buChar char="-"/>
              <a:defRPr sz="4300">
                <a:solidFill>
                  <a:srgbClr val="FFFFFF"/>
                </a:solidFill>
                <a:latin typeface="+mn-lt"/>
                <a:ea typeface="+mn-ea"/>
                <a:cs typeface="+mn-cs"/>
                <a:sym typeface="Arial" charset="0"/>
              </a:defRPr>
            </a:lvl9pPr>
          </a:lstStyle>
          <a:p>
            <a:pPr eaLnBrk="1" hangingPunct="1">
              <a:buFont typeface="Wingdings" charset="0"/>
              <a:buChar char="§"/>
              <a:tabLst>
                <a:tab pos="1422400" algn="l"/>
              </a:tabLst>
              <a:defRPr/>
            </a:pPr>
            <a:r>
              <a:rPr lang="en-US" sz="72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Demanding more from IT</a:t>
            </a:r>
          </a:p>
          <a:p>
            <a:pPr eaLnBrk="1" hangingPunct="1">
              <a:buFont typeface="Wingdings" charset="0"/>
              <a:buChar char="§"/>
              <a:tabLst>
                <a:tab pos="1422400" algn="l"/>
              </a:tabLst>
              <a:defRPr/>
            </a:pPr>
            <a:r>
              <a:rPr lang="en-US" sz="72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Agile-centric transformation</a:t>
            </a:r>
          </a:p>
          <a:p>
            <a:pPr eaLnBrk="1" hangingPunct="1">
              <a:buFont typeface="Wingdings" charset="0"/>
              <a:buChar char="§"/>
              <a:tabLst>
                <a:tab pos="1422400" algn="l"/>
              </a:tabLst>
              <a:defRPr/>
            </a:pPr>
            <a:r>
              <a:rPr lang="en-US" sz="72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Rapid Growth</a:t>
            </a:r>
          </a:p>
          <a:p>
            <a:pPr eaLnBrk="1" hangingPunct="1">
              <a:buFont typeface="Wingdings" charset="0"/>
              <a:buChar char="§"/>
              <a:tabLst>
                <a:tab pos="1422400" algn="l"/>
              </a:tabLst>
              <a:defRPr/>
            </a:pPr>
            <a:r>
              <a:rPr lang="en-US" sz="72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Exploding complexity</a:t>
            </a:r>
          </a:p>
          <a:p>
            <a:pPr eaLnBrk="1" hangingPunct="1">
              <a:buFont typeface="Wingdings" charset="0"/>
              <a:buChar char="§"/>
              <a:tabLst>
                <a:tab pos="1422400" algn="l"/>
              </a:tabLst>
              <a:defRPr/>
            </a:pPr>
            <a:r>
              <a:rPr lang="en-US" sz="72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Desire for insight</a:t>
            </a:r>
          </a:p>
          <a:p>
            <a:pPr eaLnBrk="1" hangingPunct="1">
              <a:buFont typeface="Wingdings" charset="0"/>
              <a:buChar char="§"/>
              <a:tabLst>
                <a:tab pos="1422400" algn="l"/>
              </a:tabLst>
              <a:defRPr/>
            </a:pPr>
            <a:r>
              <a:rPr lang="en-US" sz="72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Improved time-to-market</a:t>
            </a:r>
          </a:p>
          <a:p>
            <a:pPr eaLnBrk="1" hangingPunct="1">
              <a:buFont typeface="Wingdings" charset="0"/>
              <a:buChar char="§"/>
              <a:tabLst>
                <a:tab pos="1422400" algn="l"/>
              </a:tabLst>
              <a:defRPr/>
            </a:pPr>
            <a:r>
              <a:rPr lang="en-US" sz="72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Poor performance = Lost $ or Job?</a:t>
            </a:r>
            <a:endParaRPr lang="en-US" sz="7200" dirty="0" smtClean="0">
              <a:sym typeface="Arial"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7467003"/>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00249" y="228600"/>
            <a:ext cx="21945600" cy="2286000"/>
          </a:xfrm>
        </p:spPr>
        <p:txBody>
          <a:bodyPr/>
          <a:lstStyle/>
          <a:p>
            <a:pPr algn="ctr"/>
            <a:r>
              <a:rPr lang="en-US" sz="8800" b="1" dirty="0">
                <a:solidFill>
                  <a:schemeClr val="bg1"/>
                </a:solidFill>
                <a:effectLst>
                  <a:outerShdw blurRad="38100" dist="38100" dir="2700000" algn="tl">
                    <a:srgbClr val="000000">
                      <a:alpha val="43137"/>
                    </a:srgbClr>
                  </a:outerShdw>
                </a:effectLst>
                <a:latin typeface="Calibri" pitchFamily="34" charset="0"/>
                <a:cs typeface="Calibri" pitchFamily="34" charset="0"/>
              </a:rPr>
              <a:t>Application architectures are rapidly evolving.</a:t>
            </a:r>
            <a:br>
              <a:rPr lang="en-US" sz="8800" b="1" dirty="0">
                <a:solidFill>
                  <a:schemeClr val="bg1"/>
                </a:solidFill>
                <a:effectLst>
                  <a:outerShdw blurRad="38100" dist="38100" dir="2700000" algn="tl">
                    <a:srgbClr val="000000">
                      <a:alpha val="43137"/>
                    </a:srgbClr>
                  </a:outerShdw>
                </a:effectLst>
                <a:latin typeface="Calibri" pitchFamily="34" charset="0"/>
                <a:cs typeface="Calibri" pitchFamily="34" charset="0"/>
              </a:rPr>
            </a:br>
            <a:r>
              <a:rPr lang="en-US" sz="8800" b="1" dirty="0">
                <a:solidFill>
                  <a:schemeClr val="bg1"/>
                </a:solidFill>
                <a:effectLst>
                  <a:outerShdw blurRad="38100" dist="38100" dir="2700000" algn="tl">
                    <a:srgbClr val="000000">
                      <a:alpha val="43137"/>
                    </a:srgbClr>
                  </a:outerShdw>
                </a:effectLst>
                <a:latin typeface="Calibri" pitchFamily="34" charset="0"/>
                <a:cs typeface="Calibri" pitchFamily="34" charset="0"/>
              </a:rPr>
              <a:t>Is your APM solution keeping pace?</a:t>
            </a:r>
          </a:p>
        </p:txBody>
      </p:sp>
      <p:pic>
        <p:nvPicPr>
          <p:cNvPr id="7" name="Picture 6"/>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881" t="953" r="2381" b="5242"/>
          <a:stretch/>
        </p:blipFill>
        <p:spPr>
          <a:xfrm>
            <a:off x="5165667" y="2834640"/>
            <a:ext cx="13982700" cy="8869680"/>
          </a:xfrm>
          <a:prstGeom prst="roundRect">
            <a:avLst>
              <a:gd name="adj" fmla="val 8594"/>
            </a:avLst>
          </a:prstGeom>
          <a:solidFill>
            <a:srgbClr val="FFFFFF">
              <a:shade val="85000"/>
            </a:srgbClr>
          </a:solidFill>
          <a:ln>
            <a:noFill/>
          </a:ln>
          <a:effectLst>
            <a:reflection blurRad="50800" stA="30000" endPos="8000" dist="5000" dir="5400000" sy="-100000" algn="bl" rotWithShape="0"/>
          </a:effectLst>
        </p:spPr>
      </p:pic>
      <p:sp>
        <p:nvSpPr>
          <p:cNvPr id="9" name="Rectangle 8"/>
          <p:cNvSpPr/>
          <p:nvPr/>
        </p:nvSpPr>
        <p:spPr bwMode="auto">
          <a:xfrm>
            <a:off x="5948449" y="10219459"/>
            <a:ext cx="12649200" cy="14133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4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a typeface="ＭＳ Ｐゴシック" pitchFamily="-128" charset="-128"/>
              </a:rPr>
              <a:t>“Now that you have an overview of</a:t>
            </a:r>
            <a:r>
              <a:rPr kumimoji="0" lang="en-US" sz="4000" b="1" i="0" u="none" strike="noStrike" cap="none" normalizeH="0" dirty="0" smtClean="0">
                <a:ln>
                  <a:noFill/>
                </a:ln>
                <a:solidFill>
                  <a:schemeClr val="tx1"/>
                </a:solidFill>
                <a:effectLst>
                  <a:outerShdw blurRad="38100" dist="38100" dir="2700000" algn="tl">
                    <a:srgbClr val="000000">
                      <a:alpha val="43137"/>
                    </a:srgbClr>
                  </a:outerShdw>
                </a:effectLst>
                <a:latin typeface="Arial" charset="0"/>
                <a:ea typeface="ＭＳ Ｐゴシック" pitchFamily="-128" charset="-128"/>
              </a:rPr>
              <a:t> the system, we’re ready for a little more detail.”</a:t>
            </a:r>
            <a:endParaRPr kumimoji="0" lang="en-US" sz="4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a typeface="ＭＳ Ｐゴシック" pitchFamily="-128" charset="-128"/>
            </a:endParaRPr>
          </a:p>
        </p:txBody>
      </p:sp>
      <p:sp>
        <p:nvSpPr>
          <p:cNvPr id="3" name="TextBox 2"/>
          <p:cNvSpPr txBox="1"/>
          <p:nvPr/>
        </p:nvSpPr>
        <p:spPr>
          <a:xfrm>
            <a:off x="7248252" y="12674025"/>
            <a:ext cx="9896748" cy="584775"/>
          </a:xfrm>
          <a:prstGeom prst="rect">
            <a:avLst/>
          </a:prstGeom>
          <a:noFill/>
        </p:spPr>
        <p:txBody>
          <a:bodyPr wrap="none" rtlCol="0">
            <a:spAutoFit/>
          </a:bodyPr>
          <a:lstStyle/>
          <a:p>
            <a:r>
              <a:rPr lang="en-US" sz="3200" i="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http://En.wikipedia.org/wiki/File:ArchitectureCartoon.png</a:t>
            </a:r>
            <a:endParaRPr lang="en-US" sz="3200" i="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35314097"/>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p:txBody>
          <a:bodyPr/>
          <a:lstStyle/>
          <a:p>
            <a:pPr algn="ctr" eaLnBrk="1" hangingPunct="1">
              <a:defRPr/>
            </a:pPr>
            <a:r>
              <a:rPr lang="en-US" sz="11500" b="1" dirty="0">
                <a:solidFill>
                  <a:schemeClr val="bg1"/>
                </a:solidFill>
                <a:effectLst>
                  <a:outerShdw blurRad="38100" dist="38100" dir="2700000" algn="tl">
                    <a:srgbClr val="000000">
                      <a:alpha val="43137"/>
                    </a:srgbClr>
                  </a:outerShdw>
                </a:effectLst>
                <a:latin typeface="Calibri" pitchFamily="34" charset="0"/>
                <a:cs typeface="Calibri" pitchFamily="34" charset="0"/>
                <a:sym typeface="Arial Bold" charset="0"/>
              </a:rPr>
              <a:t>Legacy APM Challenges</a:t>
            </a:r>
          </a:p>
        </p:txBody>
      </p:sp>
      <p:sp>
        <p:nvSpPr>
          <p:cNvPr id="6146" name="Rectangle 2"/>
          <p:cNvSpPr>
            <a:spLocks noGrp="1" noChangeArrowheads="1"/>
          </p:cNvSpPr>
          <p:nvPr>
            <p:ph type="body" idx="1"/>
          </p:nvPr>
        </p:nvSpPr>
        <p:spPr>
          <a:xfrm>
            <a:off x="533400" y="2895600"/>
            <a:ext cx="11963400" cy="8229600"/>
          </a:xfrm>
        </p:spPr>
        <p:txBody>
          <a:bodyPr/>
          <a:lstStyle/>
          <a:p>
            <a:pPr eaLnBrk="1" hangingPunct="1">
              <a:buFont typeface="Wingdings" charset="0"/>
              <a:buChar char="§"/>
              <a:tabLst>
                <a:tab pos="1422400" algn="l"/>
              </a:tabLst>
              <a:defRPr/>
            </a:pPr>
            <a:r>
              <a:rPr lang="en-US" sz="6000" b="1" dirty="0">
                <a:solidFill>
                  <a:schemeClr val="bg1"/>
                </a:solidFill>
                <a:effectLst>
                  <a:outerShdw blurRad="38100" dist="38100" dir="2700000" algn="tl">
                    <a:srgbClr val="000000">
                      <a:alpha val="43137"/>
                    </a:srgbClr>
                  </a:outerShdw>
                </a:effectLst>
                <a:latin typeface="Calibri" pitchFamily="34" charset="0"/>
                <a:cs typeface="Calibri" pitchFamily="34" charset="0"/>
              </a:rPr>
              <a:t>Lagging </a:t>
            </a:r>
            <a:r>
              <a:rPr lang="en-US" sz="6000" b="1" dirty="0" smtClean="0">
                <a:ln w="19050">
                  <a:solidFill>
                    <a:schemeClr val="tx2">
                      <a:tint val="1000"/>
                    </a:schemeClr>
                  </a:solidFill>
                  <a:prstDash val="solid"/>
                </a:ln>
                <a:solidFill>
                  <a:schemeClr val="accent3"/>
                </a:solidFill>
                <a:effectLst>
                  <a:glow rad="508000">
                    <a:srgbClr val="FF0000">
                      <a:alpha val="49000"/>
                    </a:srgbClr>
                  </a:glow>
                  <a:outerShdw blurRad="50000" dist="50800" dir="7500000" algn="tl">
                    <a:srgbClr val="000000">
                      <a:shade val="5000"/>
                      <a:alpha val="35000"/>
                    </a:srgbClr>
                  </a:outerShdw>
                </a:effectLst>
                <a:latin typeface="Calibri" pitchFamily="34" charset="0"/>
                <a:cs typeface="Calibri" pitchFamily="34" charset="0"/>
              </a:rPr>
              <a:t>YEARS</a:t>
            </a:r>
            <a:r>
              <a:rPr lang="en-US" sz="60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 behind</a:t>
            </a:r>
            <a:endParaRPr lang="en-US" sz="60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p>
            <a:pPr eaLnBrk="1" hangingPunct="1">
              <a:buFont typeface="Wingdings" charset="0"/>
              <a:buChar char="§"/>
              <a:tabLst>
                <a:tab pos="1422400" algn="l"/>
              </a:tabLst>
              <a:defRPr/>
            </a:pPr>
            <a:r>
              <a:rPr lang="en-US" sz="60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Overhead and Instability</a:t>
            </a:r>
          </a:p>
          <a:p>
            <a:pPr eaLnBrk="1" hangingPunct="1">
              <a:buFont typeface="Wingdings" charset="0"/>
              <a:buChar char="§"/>
              <a:tabLst>
                <a:tab pos="1422400" algn="l"/>
              </a:tabLst>
              <a:defRPr/>
            </a:pPr>
            <a:r>
              <a:rPr lang="en-US" sz="60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Need to know “what to look for”</a:t>
            </a:r>
          </a:p>
          <a:p>
            <a:pPr eaLnBrk="1" hangingPunct="1">
              <a:buFont typeface="Wingdings" charset="0"/>
              <a:buChar char="§"/>
              <a:tabLst>
                <a:tab pos="1422400" algn="l"/>
              </a:tabLst>
              <a:defRPr/>
            </a:pPr>
            <a:r>
              <a:rPr lang="en-US" sz="60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Infrastructure component-centric</a:t>
            </a:r>
          </a:p>
          <a:p>
            <a:pPr eaLnBrk="1" hangingPunct="1">
              <a:buFont typeface="Wingdings" charset="0"/>
              <a:buChar char="§"/>
              <a:tabLst>
                <a:tab pos="1422400" algn="l"/>
              </a:tabLst>
              <a:defRPr/>
            </a:pPr>
            <a:r>
              <a:rPr lang="en-US" sz="60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Intensive care and feeding</a:t>
            </a:r>
          </a:p>
          <a:p>
            <a:pPr eaLnBrk="1" hangingPunct="1">
              <a:buFont typeface="Wingdings" charset="0"/>
              <a:buChar char="§"/>
              <a:tabLst>
                <a:tab pos="1422400" algn="l"/>
              </a:tabLst>
              <a:defRPr/>
            </a:pPr>
            <a:r>
              <a:rPr lang="en-US" sz="60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Rigid configurations</a:t>
            </a:r>
          </a:p>
          <a:p>
            <a:pPr eaLnBrk="1" hangingPunct="1">
              <a:buFont typeface="Wingdings" charset="0"/>
              <a:buChar char="§"/>
              <a:tabLst>
                <a:tab pos="1422400" algn="l"/>
              </a:tabLst>
              <a:defRPr/>
            </a:pPr>
            <a:r>
              <a:rPr lang="en-US" sz="60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Specialized skill set</a:t>
            </a:r>
            <a:endParaRPr lang="en-US" sz="60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p>
            <a:pPr eaLnBrk="1" hangingPunct="1">
              <a:buFont typeface="Wingdings" charset="0"/>
              <a:buChar char="§"/>
              <a:tabLst>
                <a:tab pos="1422400" algn="l"/>
              </a:tabLst>
              <a:defRPr/>
            </a:pPr>
            <a:endParaRPr lang="en-US" sz="6000" dirty="0" smtClean="0">
              <a:sym typeface="Arial"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954000" y="2590800"/>
            <a:ext cx="10685584" cy="8534400"/>
          </a:xfrm>
          <a:prstGeom prst="roundRect">
            <a:avLst>
              <a:gd name="adj" fmla="val 8594"/>
            </a:avLst>
          </a:prstGeom>
          <a:solidFill>
            <a:srgbClr val="FFFFFF">
              <a:shade val="85000"/>
            </a:srgbClr>
          </a:solidFill>
          <a:ln>
            <a:noFill/>
          </a:ln>
          <a:effectLst>
            <a:reflection blurRad="114300" stA="30000" endPos="15000" dist="5000" dir="5400000" sy="-100000" algn="bl" rotWithShape="0"/>
          </a:effectLst>
        </p:spPr>
      </p:pic>
      <p:sp>
        <p:nvSpPr>
          <p:cNvPr id="2" name="Rectangle 1"/>
          <p:cNvSpPr/>
          <p:nvPr/>
        </p:nvSpPr>
        <p:spPr>
          <a:xfrm>
            <a:off x="15084330" y="11339173"/>
            <a:ext cx="6385594" cy="584775"/>
          </a:xfrm>
          <a:prstGeom prst="rect">
            <a:avLst/>
          </a:prstGeom>
        </p:spPr>
        <p:txBody>
          <a:bodyPr wrap="none">
            <a:spAutoFit/>
          </a:bodyPr>
          <a:lstStyle/>
          <a:p>
            <a:r>
              <a:rPr lang="en-US" sz="3200" i="1" dirty="0">
                <a:solidFill>
                  <a:schemeClr val="bg1">
                    <a:lumMod val="50000"/>
                  </a:schemeClr>
                </a:solidFill>
                <a:effectLst>
                  <a:outerShdw blurRad="38100" dist="38100" dir="2700000" algn="tl">
                    <a:srgbClr val="000000">
                      <a:alpha val="43137"/>
                    </a:srgbClr>
                  </a:outerShdw>
                </a:effectLst>
                <a:latin typeface="Calibri" pitchFamily="34" charset="0"/>
                <a:cs typeface="Calibri" pitchFamily="34" charset="0"/>
              </a:rPr>
              <a:t>http://cheezburger.com/2689476608</a:t>
            </a:r>
          </a:p>
        </p:txBody>
      </p:sp>
    </p:spTree>
  </p:cSld>
  <p:clrMapOvr>
    <a:masterClrMapping/>
  </p:clrMapOvr>
  <p:transition spd="slow">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dark">
  <a:themeElements>
    <a:clrScheme name="Title &amp; Subtitle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dark">
      <a:majorFont>
        <a:latin typeface="Arial Bold"/>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dark">
  <a:themeElements>
    <a:clrScheme name="Title &amp; Bullets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dark">
      <a:majorFont>
        <a:latin typeface="Arial Bold"/>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10111</TotalTime>
  <Pages>0</Pages>
  <Words>5195</Words>
  <Characters>0</Characters>
  <Application>Microsoft Macintosh PowerPoint</Application>
  <PresentationFormat>Custom</PresentationFormat>
  <Lines>0</Lines>
  <Paragraphs>613</Paragraphs>
  <Slides>33</Slides>
  <Notes>33</Notes>
  <HiddenSlides>0</HiddenSlides>
  <MMClips>0</MMClips>
  <ScaleCrop>false</ScaleCrop>
  <HeadingPairs>
    <vt:vector size="4" baseType="variant">
      <vt:variant>
        <vt:lpstr>Design Template</vt:lpstr>
      </vt:variant>
      <vt:variant>
        <vt:i4>2</vt:i4>
      </vt:variant>
      <vt:variant>
        <vt:lpstr>Slide Titles</vt:lpstr>
      </vt:variant>
      <vt:variant>
        <vt:i4>33</vt:i4>
      </vt:variant>
    </vt:vector>
  </HeadingPairs>
  <TitlesOfParts>
    <vt:vector size="35" baseType="lpstr">
      <vt:lpstr>Title &amp; Subtitle dark</vt:lpstr>
      <vt:lpstr>Title &amp; Bullets dark</vt:lpstr>
      <vt:lpstr>Handling an 1,800 Percent Traffic Spike During Super Bowl XLVI</vt:lpstr>
      <vt:lpstr>Agenda</vt:lpstr>
      <vt:lpstr>Confidence Comes Standard.</vt:lpstr>
      <vt:lpstr>Cars.com - Fast Facts</vt:lpstr>
      <vt:lpstr>IT World / Yottaa Prediction…</vt:lpstr>
      <vt:lpstr>Our Journey to APM Enlightenment</vt:lpstr>
      <vt:lpstr>Business Drivers</vt:lpstr>
      <vt:lpstr>Application architectures are rapidly evolving. Is your APM solution keeping pace?</vt:lpstr>
      <vt:lpstr>Legacy APM Challenges</vt:lpstr>
      <vt:lpstr>Why Did We Choose dynaTrace?</vt:lpstr>
      <vt:lpstr>Our Secret to APM Success</vt:lpstr>
      <vt:lpstr>dynaTrace Super Bowl Deployment</vt:lpstr>
      <vt:lpstr>Cars.com Super Bowl XLVI Commercial</vt:lpstr>
      <vt:lpstr>Case Study 1 – Super Bowl XLVI </vt:lpstr>
      <vt:lpstr>Pre-Super Bowl Performance Issues</vt:lpstr>
      <vt:lpstr>Pre-Super Bowl Performance Issues</vt:lpstr>
      <vt:lpstr>Search Application PurePath Example</vt:lpstr>
      <vt:lpstr>New Dual-Data Center Configuration</vt:lpstr>
      <vt:lpstr>Cars.com Super Bowl War Room</vt:lpstr>
      <vt:lpstr>Performance During Super Bowl</vt:lpstr>
      <vt:lpstr>Super Bowl-Sized Test</vt:lpstr>
      <vt:lpstr>Case Study 2 – Lead Generation</vt:lpstr>
      <vt:lpstr>Production LeadPath Issue</vt:lpstr>
      <vt:lpstr>Case Study 3 –POC of UEM</vt:lpstr>
      <vt:lpstr>POC of dynaTrace UEM</vt:lpstr>
      <vt:lpstr>What’s Next?</vt:lpstr>
      <vt:lpstr>What Else?</vt:lpstr>
      <vt:lpstr>IT World / Yottaa Prediction… “D’oh!”</vt:lpstr>
      <vt:lpstr>Transaction Flow Topology</vt:lpstr>
      <vt:lpstr>Dynamic Measure Matrix</vt:lpstr>
      <vt:lpstr>Dashboard Examples</vt:lpstr>
      <vt:lpstr>“Fast / Good / Slow” Dashboard</vt:lpstr>
      <vt:lpstr>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Houska, Jim;dberan@cars.com</dc:creator>
  <cp:lastModifiedBy>Sophia DeMartini</cp:lastModifiedBy>
  <cp:revision>311</cp:revision>
  <cp:lastPrinted>2012-06-23T19:38:04Z</cp:lastPrinted>
  <dcterms:created xsi:type="dcterms:W3CDTF">2012-07-09T20:51:45Z</dcterms:created>
  <dcterms:modified xsi:type="dcterms:W3CDTF">2012-07-09T20:52:11Z</dcterms:modified>
</cp:coreProperties>
</file>